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7" r:id="rId23"/>
    <p:sldId id="278" r:id="rId24"/>
  </p:sldIdLst>
  <p:sldSz cx="12192000" cy="6858000"/>
  <p:notesSz cx="6858000" cy="12192000"/>
  <p:embeddedFontLst>
    <p:embeddedFont>
      <p:font typeface="MiSans" pitchFamily="34" charset="-122"/>
      <p:regular r:id="rId28"/>
    </p:embeddedFont>
    <p:embeddedFont>
      <p:font typeface="MiSans" pitchFamily="34" charset="-120"/>
      <p:regular r:id="rId29"/>
    </p:embeddedFont>
    <p:embeddedFont>
      <p:font typeface="Noto Sans SC" panose="020B0200000000000000" pitchFamily="34" charset="-122"/>
      <p:regular r:id="rId30"/>
    </p:embeddedFont>
    <p:embeddedFont>
      <p:font typeface="Noto Sans SC" panose="020B0200000000000000" pitchFamily="34" charset="-120"/>
      <p:regular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/>
          <p:cNvPicPr>
            <a:picLocks noChangeAspect="1"/>
          </p:cNvPicPr>
          <p:nvPr/>
        </p:nvPicPr>
        <p:blipFill>
          <a:blip r:embed="rId2"/>
          <a:srcRect t="81" b="81"/>
          <a:stretch>
            <a:fillRect/>
          </a:stretch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29-15:48:16-d3d3jg0s8jdo4os5deq0.png"/>
          <p:cNvPicPr>
            <a:picLocks noChangeAspect="1"/>
          </p:cNvPicPr>
          <p:nvPr/>
        </p:nvPicPr>
        <p:blipFill>
          <a:blip r:embed="rId3"/>
          <a:srcRect l="-3272" t="-7630" r="-1074" b="-7855"/>
          <a:stretch>
            <a:fillRect/>
          </a:stretch>
        </p:blipFill>
        <p:spPr>
          <a:xfrm>
            <a:off x="6760845" y="4140200"/>
            <a:ext cx="1223645" cy="135445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7456805" y="2157730"/>
            <a:ext cx="2275840" cy="471297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25475" y="1306195"/>
            <a:ext cx="7359015" cy="21304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TutorAgent：下一代AI私人教师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944880" y="406844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7F7FFF"/>
          </a:solidFill>
        </p:spPr>
      </p:sp>
      <p:sp>
        <p:nvSpPr>
          <p:cNvPr id="7" name="Text 2"/>
          <p:cNvSpPr/>
          <p:nvPr/>
        </p:nvSpPr>
        <p:spPr>
          <a:xfrm>
            <a:off x="944880" y="4068445"/>
            <a:ext cx="919480" cy="6191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3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695" y="226060"/>
            <a:ext cx="3202305" cy="663194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29-15:48:15-d3d3jfos8jdo4os5dep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80" y="5125720"/>
            <a:ext cx="2233295" cy="61595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828040" y="5234305"/>
            <a:ext cx="2210435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汇报人:</a:t>
            </a:r>
            <a:r>
              <a:rPr lang="zh-CN" alt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贺小</a:t>
            </a:r>
            <a:r>
              <a:rPr lang="zh-CN" alt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珊</a:t>
            </a:r>
            <a:endParaRPr lang="zh-CN" altLang="en-US" sz="2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1" name="Image 5" descr="https://kimi-img.moonshot.cn/pub/slides/slides_tmpl/image/25-09-29-15:48:15-d3d3jfos8jdo4os5dep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850" y="5125720"/>
            <a:ext cx="2540000" cy="61595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3117850" y="5234305"/>
            <a:ext cx="254000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时间:2025/12/22</a:t>
            </a:r>
            <a:endParaRPr lang="en-US" sz="1600" dirty="0"/>
          </a:p>
        </p:txBody>
      </p:sp>
      <p:sp>
        <p:nvSpPr>
          <p:cNvPr id="13" name="Shape 5"/>
          <p:cNvSpPr/>
          <p:nvPr/>
        </p:nvSpPr>
        <p:spPr>
          <a:xfrm>
            <a:off x="745680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4" name="Text 6"/>
          <p:cNvSpPr/>
          <p:nvPr/>
        </p:nvSpPr>
        <p:spPr>
          <a:xfrm>
            <a:off x="7456805" y="549275"/>
            <a:ext cx="919480" cy="6191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6" descr="https://kimi-img.moonshot.cn/pub/slides/slides_tmpl/image/25-09-29-15:48:16-d3d3jg0s8jdo4os5deq0.png"/>
          <p:cNvPicPr>
            <a:picLocks noChangeAspect="1"/>
          </p:cNvPicPr>
          <p:nvPr/>
        </p:nvPicPr>
        <p:blipFill>
          <a:blip r:embed="rId3">
            <a:alphaModFix amt="8000"/>
          </a:blip>
          <a:srcRect l="-3272" t="-7630" r="-1074" b="-7855"/>
          <a:stretch>
            <a:fillRect/>
          </a:stretch>
        </p:blipFill>
        <p:spPr>
          <a:xfrm>
            <a:off x="283210" y="309245"/>
            <a:ext cx="2998470" cy="3321050"/>
          </a:xfrm>
          <a:prstGeom prst="rect">
            <a:avLst/>
          </a:prstGeom>
        </p:spPr>
      </p:pic>
      <p:pic>
        <p:nvPicPr>
          <p:cNvPr id="16" name="Image 7" descr="https://kimi-img.moonshot.cn/pub/slides/slides_tmpl/image/25-09-29-15:48:16-d3d3jg0s8jdo4os5deq0.png"/>
          <p:cNvPicPr>
            <a:picLocks noChangeAspect="1"/>
          </p:cNvPicPr>
          <p:nvPr/>
        </p:nvPicPr>
        <p:blipFill>
          <a:blip r:embed="rId3"/>
          <a:srcRect l="-3272" t="-7630" r="-1074" b="-7855"/>
          <a:stretch>
            <a:fillRect/>
          </a:stretch>
        </p:blipFill>
        <p:spPr>
          <a:xfrm>
            <a:off x="944880" y="630555"/>
            <a:ext cx="610235" cy="6756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18745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竞品缺闭环，我们全具备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96850" y="179705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 Agent 组合形成网络效应，构筑数据壁垒</a:t>
            </a:r>
            <a:endParaRPr lang="en-US" sz="1600" dirty="0"/>
          </a:p>
        </p:txBody>
      </p:sp>
      <p:graphicFrame>
        <p:nvGraphicFramePr>
          <p:cNvPr id="11" name="Table 0"/>
          <p:cNvGraphicFramePr>
            <a:graphicFrameLocks noGrp="1"/>
          </p:cNvGraphicFramePr>
          <p:nvPr/>
        </p:nvGraphicFramePr>
        <p:xfrm>
          <a:off x="254000" y="2457450"/>
          <a:ext cx="11684000" cy="3276600"/>
        </p:xfrm>
        <a:graphic>
          <a:graphicData uri="http://schemas.openxmlformats.org/drawingml/2006/table">
            <a:tbl>
              <a:tblPr/>
              <a:tblGrid>
                <a:gridCol w="2549928"/>
                <a:gridCol w="3273042"/>
                <a:gridCol w="1953676"/>
                <a:gridCol w="1953676"/>
                <a:gridCol w="1953676"/>
              </a:tblGrid>
              <a:tr h="655320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产品</a:t>
                      </a:r>
                      <a:endParaRPr lang="en-US" sz="12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教学性解释</a:t>
                      </a:r>
                      <a:endParaRPr lang="en-US" sz="12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自动练习</a:t>
                      </a:r>
                      <a:endParaRPr lang="en-US" sz="12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学习策略</a:t>
                      </a:r>
                      <a:endParaRPr lang="en-US" sz="12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多智能体</a:t>
                      </a:r>
                      <a:endParaRPr lang="en-US" sz="12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ChatGPT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一般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Khanmigo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较强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一般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Squirrel AI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弱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✔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✔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3B0E9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TutorAgent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FFC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CB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3B0E9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强 (教学风格微调)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FFC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CB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3B0E9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✔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FFC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CB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3B0E9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✔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FFC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CB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3B0E9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✔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FFC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CB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/>
          <p:cNvPicPr>
            <a:picLocks noChangeAspect="1"/>
          </p:cNvPicPr>
          <p:nvPr/>
        </p:nvPicPr>
        <p:blipFill>
          <a:blip r:embed="rId2"/>
          <a:srcRect t="81" b="81"/>
          <a:stretch>
            <a:fillRect/>
          </a:stretch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7533" y="3517265"/>
            <a:ext cx="5956935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商业与财务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17533" y="1710690"/>
            <a:ext cx="5956935" cy="14605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1353185"/>
            <a:ext cx="2657475" cy="550481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 flipH="1">
            <a:off x="0" y="2518410"/>
            <a:ext cx="2094865" cy="43395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29-15:48:16-d3d3jg0s8jdo4os5de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65" y="2098040"/>
            <a:ext cx="1844675" cy="9931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2700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C+B 双轮驱动，多元收入模型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54000" y="2184400"/>
            <a:ext cx="3619500" cy="2336800"/>
          </a:xfrm>
          <a:custGeom>
            <a:avLst/>
            <a:gdLst/>
            <a:ahLst/>
            <a:cxnLst/>
            <a:rect l="l" t="t" r="r" b="b"/>
            <a:pathLst>
              <a:path w="3619500" h="2336800">
                <a:moveTo>
                  <a:pt x="101604" y="0"/>
                </a:moveTo>
                <a:lnTo>
                  <a:pt x="3517896" y="0"/>
                </a:lnTo>
                <a:cubicBezTo>
                  <a:pt x="3574010" y="0"/>
                  <a:pt x="3619500" y="45490"/>
                  <a:pt x="3619500" y="101604"/>
                </a:cubicBezTo>
                <a:lnTo>
                  <a:pt x="3619500" y="2235196"/>
                </a:lnTo>
                <a:cubicBezTo>
                  <a:pt x="3619500" y="2291310"/>
                  <a:pt x="3574010" y="2336800"/>
                  <a:pt x="35178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4" name="Shape 2"/>
          <p:cNvSpPr/>
          <p:nvPr/>
        </p:nvSpPr>
        <p:spPr>
          <a:xfrm>
            <a:off x="1865709" y="25654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15473" y="-11609"/>
                </a:moveTo>
                <a:cubicBezTo>
                  <a:pt x="205294" y="-13662"/>
                  <a:pt x="194846" y="-13662"/>
                  <a:pt x="184666" y="-11609"/>
                </a:cubicBezTo>
                <a:lnTo>
                  <a:pt x="17234" y="21878"/>
                </a:lnTo>
                <a:cubicBezTo>
                  <a:pt x="7233" y="23842"/>
                  <a:pt x="0" y="32683"/>
                  <a:pt x="0" y="42863"/>
                </a:cubicBezTo>
                <a:cubicBezTo>
                  <a:pt x="0" y="52060"/>
                  <a:pt x="5804" y="60097"/>
                  <a:pt x="14288" y="63044"/>
                </a:cubicBezTo>
                <a:lnTo>
                  <a:pt x="14288" y="128588"/>
                </a:lnTo>
                <a:lnTo>
                  <a:pt x="268" y="198775"/>
                </a:lnTo>
                <a:cubicBezTo>
                  <a:pt x="89" y="199579"/>
                  <a:pt x="0" y="200471"/>
                  <a:pt x="0" y="201364"/>
                </a:cubicBezTo>
                <a:cubicBezTo>
                  <a:pt x="0" y="208508"/>
                  <a:pt x="5804" y="214402"/>
                  <a:pt x="13037" y="214402"/>
                </a:cubicBezTo>
                <a:lnTo>
                  <a:pt x="44202" y="214402"/>
                </a:lnTo>
                <a:cubicBezTo>
                  <a:pt x="51346" y="214402"/>
                  <a:pt x="57239" y="208598"/>
                  <a:pt x="57239" y="201364"/>
                </a:cubicBezTo>
                <a:cubicBezTo>
                  <a:pt x="57239" y="200471"/>
                  <a:pt x="57150" y="199668"/>
                  <a:pt x="56971" y="198775"/>
                </a:cubicBezTo>
                <a:lnTo>
                  <a:pt x="42863" y="128588"/>
                </a:lnTo>
                <a:lnTo>
                  <a:pt x="42863" y="69026"/>
                </a:lnTo>
                <a:lnTo>
                  <a:pt x="85725" y="77599"/>
                </a:lnTo>
                <a:lnTo>
                  <a:pt x="85725" y="128588"/>
                </a:lnTo>
                <a:cubicBezTo>
                  <a:pt x="85725" y="191720"/>
                  <a:pt x="136892" y="242888"/>
                  <a:pt x="200025" y="242888"/>
                </a:cubicBezTo>
                <a:cubicBezTo>
                  <a:pt x="263158" y="242888"/>
                  <a:pt x="314325" y="191720"/>
                  <a:pt x="314325" y="128588"/>
                </a:cubicBezTo>
                <a:lnTo>
                  <a:pt x="314325" y="77599"/>
                </a:lnTo>
                <a:lnTo>
                  <a:pt x="382816" y="63937"/>
                </a:lnTo>
                <a:cubicBezTo>
                  <a:pt x="392817" y="61883"/>
                  <a:pt x="400050" y="53042"/>
                  <a:pt x="400050" y="42863"/>
                </a:cubicBezTo>
                <a:cubicBezTo>
                  <a:pt x="400050" y="32683"/>
                  <a:pt x="392817" y="23842"/>
                  <a:pt x="382816" y="21878"/>
                </a:cubicBezTo>
                <a:lnTo>
                  <a:pt x="215473" y="-11609"/>
                </a:lnTo>
                <a:close/>
                <a:moveTo>
                  <a:pt x="200025" y="200025"/>
                </a:moveTo>
                <a:cubicBezTo>
                  <a:pt x="160556" y="200025"/>
                  <a:pt x="128588" y="168057"/>
                  <a:pt x="128588" y="128588"/>
                </a:cubicBezTo>
                <a:lnTo>
                  <a:pt x="271463" y="128588"/>
                </a:lnTo>
                <a:cubicBezTo>
                  <a:pt x="271463" y="168057"/>
                  <a:pt x="239494" y="200025"/>
                  <a:pt x="200025" y="200025"/>
                </a:cubicBezTo>
                <a:close/>
                <a:moveTo>
                  <a:pt x="107246" y="285839"/>
                </a:moveTo>
                <a:cubicBezTo>
                  <a:pt x="52417" y="311021"/>
                  <a:pt x="14288" y="366385"/>
                  <a:pt x="14288" y="430679"/>
                </a:cubicBezTo>
                <a:cubicBezTo>
                  <a:pt x="14288" y="445324"/>
                  <a:pt x="26164" y="457200"/>
                  <a:pt x="40809" y="457200"/>
                </a:cubicBezTo>
                <a:lnTo>
                  <a:pt x="178594" y="457200"/>
                </a:lnTo>
                <a:lnTo>
                  <a:pt x="178594" y="326827"/>
                </a:lnTo>
                <a:lnTo>
                  <a:pt x="127337" y="288429"/>
                </a:lnTo>
                <a:cubicBezTo>
                  <a:pt x="121533" y="284053"/>
                  <a:pt x="113764" y="282893"/>
                  <a:pt x="107156" y="285929"/>
                </a:cubicBezTo>
                <a:close/>
                <a:moveTo>
                  <a:pt x="221456" y="457200"/>
                </a:moveTo>
                <a:lnTo>
                  <a:pt x="359241" y="457200"/>
                </a:lnTo>
                <a:cubicBezTo>
                  <a:pt x="373886" y="457200"/>
                  <a:pt x="385763" y="445324"/>
                  <a:pt x="385763" y="430679"/>
                </a:cubicBezTo>
                <a:cubicBezTo>
                  <a:pt x="385763" y="366385"/>
                  <a:pt x="347633" y="311021"/>
                  <a:pt x="292804" y="285929"/>
                </a:cubicBezTo>
                <a:cubicBezTo>
                  <a:pt x="286196" y="282893"/>
                  <a:pt x="278428" y="284053"/>
                  <a:pt x="272623" y="288429"/>
                </a:cubicBezTo>
                <a:lnTo>
                  <a:pt x="221367" y="326827"/>
                </a:lnTo>
                <a:lnTo>
                  <a:pt x="221367" y="457200"/>
                </a:lnTo>
                <a:close/>
              </a:path>
            </a:pathLst>
          </a:custGeom>
          <a:solidFill>
            <a:srgbClr val="4A2B99"/>
          </a:solidFill>
        </p:spPr>
      </p:sp>
      <p:sp>
        <p:nvSpPr>
          <p:cNvPr id="5" name="Text 3"/>
          <p:cNvSpPr/>
          <p:nvPr/>
        </p:nvSpPr>
        <p:spPr>
          <a:xfrm>
            <a:off x="1018580" y="3352800"/>
            <a:ext cx="2095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ToC (学生/家长)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12750" y="3810000"/>
            <a:ext cx="3302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免费增值模式，Pro版 </a:t>
            </a:r>
            <a:r>
              <a:rPr lang="en-US" sz="1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¥199/年</a:t>
            </a: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，预计付费率 </a:t>
            </a:r>
            <a:r>
              <a:rPr lang="en-US" sz="1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20%</a:t>
            </a: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284067" y="2489200"/>
            <a:ext cx="3619500" cy="2336800"/>
          </a:xfrm>
          <a:custGeom>
            <a:avLst/>
            <a:gdLst/>
            <a:ahLst/>
            <a:cxnLst/>
            <a:rect l="l" t="t" r="r" b="b"/>
            <a:pathLst>
              <a:path w="3619500" h="2336800">
                <a:moveTo>
                  <a:pt x="101604" y="0"/>
                </a:moveTo>
                <a:lnTo>
                  <a:pt x="3517896" y="0"/>
                </a:lnTo>
                <a:cubicBezTo>
                  <a:pt x="3574010" y="0"/>
                  <a:pt x="3619500" y="45490"/>
                  <a:pt x="3619500" y="101604"/>
                </a:cubicBezTo>
                <a:lnTo>
                  <a:pt x="3619500" y="2235196"/>
                </a:lnTo>
                <a:cubicBezTo>
                  <a:pt x="3619500" y="2291310"/>
                  <a:pt x="3574010" y="2336800"/>
                  <a:pt x="35178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8" name="Shape 6"/>
          <p:cNvSpPr/>
          <p:nvPr/>
        </p:nvSpPr>
        <p:spPr>
          <a:xfrm>
            <a:off x="5838627" y="28702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0" y="171450"/>
                </a:moveTo>
                <a:cubicBezTo>
                  <a:pt x="0" y="139928"/>
                  <a:pt x="25628" y="114300"/>
                  <a:pt x="57150" y="114300"/>
                </a:cubicBezTo>
                <a:lnTo>
                  <a:pt x="114300" y="114300"/>
                </a:lnTo>
                <a:lnTo>
                  <a:pt x="228511" y="11519"/>
                </a:lnTo>
                <a:cubicBezTo>
                  <a:pt x="244852" y="-3125"/>
                  <a:pt x="269587" y="-3125"/>
                  <a:pt x="285839" y="11519"/>
                </a:cubicBezTo>
                <a:lnTo>
                  <a:pt x="400050" y="114300"/>
                </a:lnTo>
                <a:lnTo>
                  <a:pt x="457200" y="114300"/>
                </a:lnTo>
                <a:cubicBezTo>
                  <a:pt x="488722" y="114300"/>
                  <a:pt x="514350" y="139928"/>
                  <a:pt x="514350" y="171450"/>
                </a:cubicBezTo>
                <a:lnTo>
                  <a:pt x="514350" y="400050"/>
                </a:lnTo>
                <a:cubicBezTo>
                  <a:pt x="514350" y="431572"/>
                  <a:pt x="488722" y="457200"/>
                  <a:pt x="45720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171450"/>
                </a:lnTo>
                <a:close/>
                <a:moveTo>
                  <a:pt x="200025" y="335756"/>
                </a:moveTo>
                <a:lnTo>
                  <a:pt x="200025" y="414338"/>
                </a:lnTo>
                <a:lnTo>
                  <a:pt x="314325" y="414338"/>
                </a:lnTo>
                <a:lnTo>
                  <a:pt x="314325" y="335756"/>
                </a:lnTo>
                <a:cubicBezTo>
                  <a:pt x="314325" y="316022"/>
                  <a:pt x="298341" y="300038"/>
                  <a:pt x="278606" y="300038"/>
                </a:cubicBezTo>
                <a:lnTo>
                  <a:pt x="235744" y="300038"/>
                </a:lnTo>
                <a:cubicBezTo>
                  <a:pt x="216009" y="300038"/>
                  <a:pt x="200025" y="316022"/>
                  <a:pt x="200025" y="335756"/>
                </a:cubicBezTo>
                <a:close/>
                <a:moveTo>
                  <a:pt x="100013" y="342900"/>
                </a:moveTo>
                <a:cubicBezTo>
                  <a:pt x="107871" y="342900"/>
                  <a:pt x="114300" y="336471"/>
                  <a:pt x="114300" y="328613"/>
                </a:cubicBezTo>
                <a:lnTo>
                  <a:pt x="114300" y="300038"/>
                </a:lnTo>
                <a:cubicBezTo>
                  <a:pt x="114300" y="292179"/>
                  <a:pt x="107871" y="285750"/>
                  <a:pt x="100013" y="285750"/>
                </a:cubicBezTo>
                <a:lnTo>
                  <a:pt x="71438" y="285750"/>
                </a:lnTo>
                <a:cubicBezTo>
                  <a:pt x="63579" y="285750"/>
                  <a:pt x="57150" y="292179"/>
                  <a:pt x="57150" y="300038"/>
                </a:cubicBezTo>
                <a:lnTo>
                  <a:pt x="57150" y="328613"/>
                </a:lnTo>
                <a:cubicBezTo>
                  <a:pt x="57150" y="336471"/>
                  <a:pt x="63579" y="342900"/>
                  <a:pt x="71438" y="342900"/>
                </a:cubicBezTo>
                <a:lnTo>
                  <a:pt x="100013" y="342900"/>
                </a:lnTo>
                <a:close/>
                <a:moveTo>
                  <a:pt x="114300" y="214313"/>
                </a:moveTo>
                <a:lnTo>
                  <a:pt x="114300" y="185738"/>
                </a:lnTo>
                <a:cubicBezTo>
                  <a:pt x="114300" y="177879"/>
                  <a:pt x="107871" y="171450"/>
                  <a:pt x="100013" y="171450"/>
                </a:cubicBezTo>
                <a:lnTo>
                  <a:pt x="71438" y="171450"/>
                </a:lnTo>
                <a:cubicBezTo>
                  <a:pt x="63579" y="171450"/>
                  <a:pt x="57150" y="177879"/>
                  <a:pt x="57150" y="185738"/>
                </a:cubicBezTo>
                <a:lnTo>
                  <a:pt x="57150" y="214313"/>
                </a:lnTo>
                <a:cubicBezTo>
                  <a:pt x="57150" y="222171"/>
                  <a:pt x="63579" y="228600"/>
                  <a:pt x="71438" y="228600"/>
                </a:cubicBezTo>
                <a:lnTo>
                  <a:pt x="100013" y="228600"/>
                </a:lnTo>
                <a:cubicBezTo>
                  <a:pt x="107871" y="228600"/>
                  <a:pt x="114300" y="222171"/>
                  <a:pt x="114300" y="214313"/>
                </a:cubicBezTo>
                <a:close/>
                <a:moveTo>
                  <a:pt x="442913" y="342900"/>
                </a:moveTo>
                <a:cubicBezTo>
                  <a:pt x="450771" y="342900"/>
                  <a:pt x="457200" y="336471"/>
                  <a:pt x="457200" y="328613"/>
                </a:cubicBezTo>
                <a:lnTo>
                  <a:pt x="457200" y="300038"/>
                </a:lnTo>
                <a:cubicBezTo>
                  <a:pt x="457200" y="292179"/>
                  <a:pt x="450771" y="285750"/>
                  <a:pt x="442913" y="285750"/>
                </a:cubicBezTo>
                <a:lnTo>
                  <a:pt x="414338" y="285750"/>
                </a:lnTo>
                <a:cubicBezTo>
                  <a:pt x="406479" y="285750"/>
                  <a:pt x="400050" y="292179"/>
                  <a:pt x="400050" y="300038"/>
                </a:cubicBezTo>
                <a:lnTo>
                  <a:pt x="400050" y="328613"/>
                </a:lnTo>
                <a:cubicBezTo>
                  <a:pt x="400050" y="336471"/>
                  <a:pt x="406479" y="342900"/>
                  <a:pt x="414338" y="342900"/>
                </a:cubicBezTo>
                <a:lnTo>
                  <a:pt x="442913" y="342900"/>
                </a:lnTo>
                <a:close/>
                <a:moveTo>
                  <a:pt x="457200" y="214313"/>
                </a:moveTo>
                <a:lnTo>
                  <a:pt x="457200" y="185738"/>
                </a:lnTo>
                <a:cubicBezTo>
                  <a:pt x="457200" y="177879"/>
                  <a:pt x="450771" y="171450"/>
                  <a:pt x="442913" y="171450"/>
                </a:cubicBezTo>
                <a:lnTo>
                  <a:pt x="414338" y="171450"/>
                </a:lnTo>
                <a:cubicBezTo>
                  <a:pt x="406479" y="171450"/>
                  <a:pt x="400050" y="177879"/>
                  <a:pt x="400050" y="185738"/>
                </a:cubicBezTo>
                <a:lnTo>
                  <a:pt x="400050" y="214313"/>
                </a:lnTo>
                <a:cubicBezTo>
                  <a:pt x="400050" y="222171"/>
                  <a:pt x="406479" y="228600"/>
                  <a:pt x="414338" y="228600"/>
                </a:cubicBezTo>
                <a:lnTo>
                  <a:pt x="442913" y="228600"/>
                </a:lnTo>
                <a:cubicBezTo>
                  <a:pt x="450771" y="228600"/>
                  <a:pt x="457200" y="222171"/>
                  <a:pt x="457200" y="214313"/>
                </a:cubicBezTo>
                <a:close/>
                <a:moveTo>
                  <a:pt x="257175" y="228600"/>
                </a:moveTo>
                <a:cubicBezTo>
                  <a:pt x="288717" y="228600"/>
                  <a:pt x="314325" y="202992"/>
                  <a:pt x="314325" y="171450"/>
                </a:cubicBezTo>
                <a:cubicBezTo>
                  <a:pt x="314325" y="139908"/>
                  <a:pt x="288717" y="114300"/>
                  <a:pt x="257175" y="114300"/>
                </a:cubicBezTo>
                <a:cubicBezTo>
                  <a:pt x="225633" y="114300"/>
                  <a:pt x="200025" y="139908"/>
                  <a:pt x="200025" y="171450"/>
                </a:cubicBezTo>
                <a:cubicBezTo>
                  <a:pt x="200025" y="202992"/>
                  <a:pt x="225633" y="228600"/>
                  <a:pt x="257175" y="228600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9" name="Text 7"/>
          <p:cNvSpPr/>
          <p:nvPr/>
        </p:nvSpPr>
        <p:spPr>
          <a:xfrm>
            <a:off x="5054005" y="3657600"/>
            <a:ext cx="2082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ToB (学校/机构)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442817" y="4114800"/>
            <a:ext cx="3302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按学生数订阅，每生每年 </a:t>
            </a:r>
            <a:r>
              <a:rPr lang="en-US" sz="1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¥99</a:t>
            </a: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，已试点 </a:t>
            </a:r>
            <a:r>
              <a:rPr lang="en-US" sz="1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50+</a:t>
            </a: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所学校。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14134" y="2184400"/>
            <a:ext cx="3619500" cy="2336800"/>
          </a:xfrm>
          <a:custGeom>
            <a:avLst/>
            <a:gdLst/>
            <a:ahLst/>
            <a:cxnLst/>
            <a:rect l="l" t="t" r="r" b="b"/>
            <a:pathLst>
              <a:path w="3619500" h="2336800">
                <a:moveTo>
                  <a:pt x="101604" y="0"/>
                </a:moveTo>
                <a:lnTo>
                  <a:pt x="3517896" y="0"/>
                </a:lnTo>
                <a:cubicBezTo>
                  <a:pt x="3574010" y="0"/>
                  <a:pt x="3619500" y="45490"/>
                  <a:pt x="3619500" y="101604"/>
                </a:cubicBezTo>
                <a:lnTo>
                  <a:pt x="3619500" y="2235196"/>
                </a:lnTo>
                <a:cubicBezTo>
                  <a:pt x="3619500" y="2291310"/>
                  <a:pt x="3574010" y="2336800"/>
                  <a:pt x="35178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12" name="Shape 10"/>
          <p:cNvSpPr/>
          <p:nvPr/>
        </p:nvSpPr>
        <p:spPr>
          <a:xfrm>
            <a:off x="9868694" y="2565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40119" y="76081"/>
                </a:moveTo>
                <a:lnTo>
                  <a:pt x="135999" y="191810"/>
                </a:lnTo>
                <a:cubicBezTo>
                  <a:pt x="131891" y="196364"/>
                  <a:pt x="132070" y="203418"/>
                  <a:pt x="136446" y="207794"/>
                </a:cubicBezTo>
                <a:cubicBezTo>
                  <a:pt x="163681" y="235029"/>
                  <a:pt x="207883" y="235029"/>
                  <a:pt x="235119" y="207794"/>
                </a:cubicBezTo>
                <a:lnTo>
                  <a:pt x="263515" y="179397"/>
                </a:lnTo>
                <a:cubicBezTo>
                  <a:pt x="267266" y="175647"/>
                  <a:pt x="271998" y="173593"/>
                  <a:pt x="276820" y="173236"/>
                </a:cubicBezTo>
                <a:cubicBezTo>
                  <a:pt x="282893" y="172700"/>
                  <a:pt x="289143" y="174754"/>
                  <a:pt x="293787" y="179397"/>
                </a:cubicBezTo>
                <a:lnTo>
                  <a:pt x="451485" y="335756"/>
                </a:lnTo>
                <a:lnTo>
                  <a:pt x="514350" y="285750"/>
                </a:lnTo>
                <a:lnTo>
                  <a:pt x="514350" y="28575"/>
                </a:lnTo>
                <a:lnTo>
                  <a:pt x="414338" y="85725"/>
                </a:lnTo>
                <a:lnTo>
                  <a:pt x="393085" y="71527"/>
                </a:lnTo>
                <a:cubicBezTo>
                  <a:pt x="378976" y="62151"/>
                  <a:pt x="362456" y="57150"/>
                  <a:pt x="345490" y="57150"/>
                </a:cubicBezTo>
                <a:lnTo>
                  <a:pt x="282625" y="57150"/>
                </a:lnTo>
                <a:cubicBezTo>
                  <a:pt x="281642" y="57150"/>
                  <a:pt x="280571" y="57150"/>
                  <a:pt x="279589" y="57239"/>
                </a:cubicBezTo>
                <a:cubicBezTo>
                  <a:pt x="264497" y="58043"/>
                  <a:pt x="250299" y="64830"/>
                  <a:pt x="240119" y="76081"/>
                </a:cubicBezTo>
                <a:close/>
                <a:moveTo>
                  <a:pt x="104120" y="163145"/>
                </a:moveTo>
                <a:lnTo>
                  <a:pt x="199489" y="57150"/>
                </a:lnTo>
                <a:lnTo>
                  <a:pt x="164128" y="57150"/>
                </a:lnTo>
                <a:cubicBezTo>
                  <a:pt x="141357" y="57150"/>
                  <a:pt x="119569" y="66169"/>
                  <a:pt x="103495" y="82242"/>
                </a:cubicBezTo>
                <a:lnTo>
                  <a:pt x="100013" y="85725"/>
                </a:lnTo>
                <a:lnTo>
                  <a:pt x="0" y="28575"/>
                </a:lnTo>
                <a:lnTo>
                  <a:pt x="0" y="285750"/>
                </a:lnTo>
                <a:lnTo>
                  <a:pt x="139660" y="402104"/>
                </a:lnTo>
                <a:cubicBezTo>
                  <a:pt x="160199" y="419249"/>
                  <a:pt x="186095" y="428625"/>
                  <a:pt x="212794" y="428625"/>
                </a:cubicBezTo>
                <a:lnTo>
                  <a:pt x="226814" y="428625"/>
                </a:lnTo>
                <a:lnTo>
                  <a:pt x="220563" y="422374"/>
                </a:lnTo>
                <a:cubicBezTo>
                  <a:pt x="212169" y="413980"/>
                  <a:pt x="212169" y="400407"/>
                  <a:pt x="220563" y="392103"/>
                </a:cubicBezTo>
                <a:cubicBezTo>
                  <a:pt x="228957" y="383798"/>
                  <a:pt x="242530" y="383709"/>
                  <a:pt x="250835" y="392103"/>
                </a:cubicBezTo>
                <a:lnTo>
                  <a:pt x="287447" y="428714"/>
                </a:lnTo>
                <a:lnTo>
                  <a:pt x="295483" y="428714"/>
                </a:lnTo>
                <a:cubicBezTo>
                  <a:pt x="312539" y="428714"/>
                  <a:pt x="329238" y="424875"/>
                  <a:pt x="344418" y="417731"/>
                </a:cubicBezTo>
                <a:lnTo>
                  <a:pt x="320576" y="393799"/>
                </a:lnTo>
                <a:cubicBezTo>
                  <a:pt x="312182" y="385405"/>
                  <a:pt x="312182" y="371832"/>
                  <a:pt x="320576" y="363528"/>
                </a:cubicBezTo>
                <a:cubicBezTo>
                  <a:pt x="328970" y="355223"/>
                  <a:pt x="342543" y="355134"/>
                  <a:pt x="350847" y="363528"/>
                </a:cubicBezTo>
                <a:lnTo>
                  <a:pt x="379422" y="392103"/>
                </a:lnTo>
                <a:lnTo>
                  <a:pt x="395049" y="376476"/>
                </a:lnTo>
                <a:cubicBezTo>
                  <a:pt x="402997" y="368528"/>
                  <a:pt x="405319" y="357009"/>
                  <a:pt x="401836" y="346918"/>
                </a:cubicBezTo>
                <a:lnTo>
                  <a:pt x="278696" y="224760"/>
                </a:lnTo>
                <a:lnTo>
                  <a:pt x="265390" y="238065"/>
                </a:lnTo>
                <a:cubicBezTo>
                  <a:pt x="221367" y="282089"/>
                  <a:pt x="150108" y="282089"/>
                  <a:pt x="106085" y="238065"/>
                </a:cubicBezTo>
                <a:cubicBezTo>
                  <a:pt x="85546" y="217527"/>
                  <a:pt x="84743" y="184577"/>
                  <a:pt x="104120" y="163056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13" name="Text 11"/>
          <p:cNvSpPr/>
          <p:nvPr/>
        </p:nvSpPr>
        <p:spPr>
          <a:xfrm>
            <a:off x="8979098" y="3352800"/>
            <a:ext cx="229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ToB2B (教育公司)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472884" y="3810000"/>
            <a:ext cx="3302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开放Teaching-Agent API，按调用量计费，赋能行业。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96850" y="523240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三箭齐发，三年收入复合增速 </a:t>
            </a:r>
            <a:r>
              <a:rPr lang="en-US" sz="1800" b="1" dirty="0">
                <a:solidFill>
                  <a:srgbClr val="3B0E9C"/>
                </a:solidFill>
                <a:highlight>
                  <a:srgbClr val="FFC0CB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200%+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600200"/>
            <a:ext cx="4902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三年财务模型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209800"/>
            <a:ext cx="4826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高毛利，快速盈利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2819400"/>
            <a:ext cx="47752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用户数从1万增至25万，收入由200万元跃至9600万元。第二年即扭亏，第三年净利7000万元，毛利率维持75%以上。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92100" y="40894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52400" y="63500"/>
                </a:moveTo>
                <a:cubicBezTo>
                  <a:pt x="145375" y="63500"/>
                  <a:pt x="139700" y="57825"/>
                  <a:pt x="139700" y="50800"/>
                </a:cubicBezTo>
                <a:cubicBezTo>
                  <a:pt x="139700" y="43775"/>
                  <a:pt x="145375" y="38100"/>
                  <a:pt x="152400" y="38100"/>
                </a:cubicBezTo>
                <a:lnTo>
                  <a:pt x="215900" y="38100"/>
                </a:lnTo>
                <a:cubicBezTo>
                  <a:pt x="222925" y="38100"/>
                  <a:pt x="228600" y="43775"/>
                  <a:pt x="228600" y="50800"/>
                </a:cubicBezTo>
                <a:lnTo>
                  <a:pt x="228600" y="114300"/>
                </a:lnTo>
                <a:cubicBezTo>
                  <a:pt x="228600" y="121325"/>
                  <a:pt x="222925" y="127000"/>
                  <a:pt x="215900" y="127000"/>
                </a:cubicBezTo>
                <a:cubicBezTo>
                  <a:pt x="208875" y="127000"/>
                  <a:pt x="203200" y="121325"/>
                  <a:pt x="203200" y="114300"/>
                </a:cubicBezTo>
                <a:lnTo>
                  <a:pt x="203200" y="81478"/>
                </a:lnTo>
                <a:lnTo>
                  <a:pt x="135969" y="148709"/>
                </a:lnTo>
                <a:cubicBezTo>
                  <a:pt x="131008" y="153670"/>
                  <a:pt x="122952" y="153670"/>
                  <a:pt x="117991" y="148709"/>
                </a:cubicBezTo>
                <a:lnTo>
                  <a:pt x="76200" y="106878"/>
                </a:lnTo>
                <a:lnTo>
                  <a:pt x="21669" y="161369"/>
                </a:lnTo>
                <a:cubicBezTo>
                  <a:pt x="16708" y="166330"/>
                  <a:pt x="8652" y="166330"/>
                  <a:pt x="3691" y="161369"/>
                </a:cubicBezTo>
                <a:cubicBezTo>
                  <a:pt x="-1270" y="156408"/>
                  <a:pt x="-1270" y="148352"/>
                  <a:pt x="3691" y="143391"/>
                </a:cubicBezTo>
                <a:lnTo>
                  <a:pt x="67191" y="79891"/>
                </a:lnTo>
                <a:cubicBezTo>
                  <a:pt x="72152" y="74930"/>
                  <a:pt x="80208" y="74930"/>
                  <a:pt x="85169" y="79891"/>
                </a:cubicBezTo>
                <a:lnTo>
                  <a:pt x="127000" y="121722"/>
                </a:lnTo>
                <a:lnTo>
                  <a:pt x="185222" y="63500"/>
                </a:lnTo>
                <a:lnTo>
                  <a:pt x="152400" y="63500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6" name="Text 4"/>
          <p:cNvSpPr/>
          <p:nvPr/>
        </p:nvSpPr>
        <p:spPr>
          <a:xfrm>
            <a:off x="711200" y="4038600"/>
            <a:ext cx="2476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预计 </a:t>
            </a:r>
            <a:r>
              <a:rPr lang="en-US" sz="16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18-24个月</a:t>
            </a: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盈亏平衡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92100" y="45466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52400" y="63500"/>
                </a:moveTo>
                <a:cubicBezTo>
                  <a:pt x="145375" y="63500"/>
                  <a:pt x="139700" y="57825"/>
                  <a:pt x="139700" y="50800"/>
                </a:cubicBezTo>
                <a:cubicBezTo>
                  <a:pt x="139700" y="43775"/>
                  <a:pt x="145375" y="38100"/>
                  <a:pt x="152400" y="38100"/>
                </a:cubicBezTo>
                <a:lnTo>
                  <a:pt x="215900" y="38100"/>
                </a:lnTo>
                <a:cubicBezTo>
                  <a:pt x="222925" y="38100"/>
                  <a:pt x="228600" y="43775"/>
                  <a:pt x="228600" y="50800"/>
                </a:cubicBezTo>
                <a:lnTo>
                  <a:pt x="228600" y="114300"/>
                </a:lnTo>
                <a:cubicBezTo>
                  <a:pt x="228600" y="121325"/>
                  <a:pt x="222925" y="127000"/>
                  <a:pt x="215900" y="127000"/>
                </a:cubicBezTo>
                <a:cubicBezTo>
                  <a:pt x="208875" y="127000"/>
                  <a:pt x="203200" y="121325"/>
                  <a:pt x="203200" y="114300"/>
                </a:cubicBezTo>
                <a:lnTo>
                  <a:pt x="203200" y="81478"/>
                </a:lnTo>
                <a:lnTo>
                  <a:pt x="135969" y="148709"/>
                </a:lnTo>
                <a:cubicBezTo>
                  <a:pt x="131008" y="153670"/>
                  <a:pt x="122952" y="153670"/>
                  <a:pt x="117991" y="148709"/>
                </a:cubicBezTo>
                <a:lnTo>
                  <a:pt x="76200" y="106878"/>
                </a:lnTo>
                <a:lnTo>
                  <a:pt x="21669" y="161369"/>
                </a:lnTo>
                <a:cubicBezTo>
                  <a:pt x="16708" y="166330"/>
                  <a:pt x="8652" y="166330"/>
                  <a:pt x="3691" y="161369"/>
                </a:cubicBezTo>
                <a:cubicBezTo>
                  <a:pt x="-1270" y="156408"/>
                  <a:pt x="-1270" y="148352"/>
                  <a:pt x="3691" y="143391"/>
                </a:cubicBezTo>
                <a:lnTo>
                  <a:pt x="67191" y="79891"/>
                </a:lnTo>
                <a:cubicBezTo>
                  <a:pt x="72152" y="74930"/>
                  <a:pt x="80208" y="74930"/>
                  <a:pt x="85169" y="79891"/>
                </a:cubicBezTo>
                <a:lnTo>
                  <a:pt x="127000" y="121722"/>
                </a:lnTo>
                <a:lnTo>
                  <a:pt x="185222" y="63500"/>
                </a:lnTo>
                <a:lnTo>
                  <a:pt x="152400" y="63500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8" name="Text 6"/>
          <p:cNvSpPr/>
          <p:nvPr/>
        </p:nvSpPr>
        <p:spPr>
          <a:xfrm>
            <a:off x="711200" y="4495800"/>
            <a:ext cx="1701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毛利率高 (</a:t>
            </a:r>
            <a:r>
              <a:rPr lang="en-US" sz="16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&gt;75%</a:t>
            </a: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)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92100" y="50038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52400" y="63500"/>
                </a:moveTo>
                <a:cubicBezTo>
                  <a:pt x="145375" y="63500"/>
                  <a:pt x="139700" y="57825"/>
                  <a:pt x="139700" y="50800"/>
                </a:cubicBezTo>
                <a:cubicBezTo>
                  <a:pt x="139700" y="43775"/>
                  <a:pt x="145375" y="38100"/>
                  <a:pt x="152400" y="38100"/>
                </a:cubicBezTo>
                <a:lnTo>
                  <a:pt x="215900" y="38100"/>
                </a:lnTo>
                <a:cubicBezTo>
                  <a:pt x="222925" y="38100"/>
                  <a:pt x="228600" y="43775"/>
                  <a:pt x="228600" y="50800"/>
                </a:cubicBezTo>
                <a:lnTo>
                  <a:pt x="228600" y="114300"/>
                </a:lnTo>
                <a:cubicBezTo>
                  <a:pt x="228600" y="121325"/>
                  <a:pt x="222925" y="127000"/>
                  <a:pt x="215900" y="127000"/>
                </a:cubicBezTo>
                <a:cubicBezTo>
                  <a:pt x="208875" y="127000"/>
                  <a:pt x="203200" y="121325"/>
                  <a:pt x="203200" y="114300"/>
                </a:cubicBezTo>
                <a:lnTo>
                  <a:pt x="203200" y="81478"/>
                </a:lnTo>
                <a:lnTo>
                  <a:pt x="135969" y="148709"/>
                </a:lnTo>
                <a:cubicBezTo>
                  <a:pt x="131008" y="153670"/>
                  <a:pt x="122952" y="153670"/>
                  <a:pt x="117991" y="148709"/>
                </a:cubicBezTo>
                <a:lnTo>
                  <a:pt x="76200" y="106878"/>
                </a:lnTo>
                <a:lnTo>
                  <a:pt x="21669" y="161369"/>
                </a:lnTo>
                <a:cubicBezTo>
                  <a:pt x="16708" y="166330"/>
                  <a:pt x="8652" y="166330"/>
                  <a:pt x="3691" y="161369"/>
                </a:cubicBezTo>
                <a:cubicBezTo>
                  <a:pt x="-1270" y="156408"/>
                  <a:pt x="-1270" y="148352"/>
                  <a:pt x="3691" y="143391"/>
                </a:cubicBezTo>
                <a:lnTo>
                  <a:pt x="67191" y="79891"/>
                </a:lnTo>
                <a:cubicBezTo>
                  <a:pt x="72152" y="74930"/>
                  <a:pt x="80208" y="74930"/>
                  <a:pt x="85169" y="79891"/>
                </a:cubicBezTo>
                <a:lnTo>
                  <a:pt x="127000" y="121722"/>
                </a:lnTo>
                <a:lnTo>
                  <a:pt x="185222" y="63500"/>
                </a:lnTo>
                <a:lnTo>
                  <a:pt x="152400" y="63500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10" name="Text 8"/>
          <p:cNvSpPr/>
          <p:nvPr/>
        </p:nvSpPr>
        <p:spPr>
          <a:xfrm>
            <a:off x="711200" y="4953000"/>
            <a:ext cx="2819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现金流为正后，形成稳定 ARR</a:t>
            </a:r>
            <a:endParaRPr lang="en-US" sz="1600" dirty="0"/>
          </a:p>
        </p:txBody>
      </p:sp>
      <p:pic>
        <p:nvPicPr>
          <p:cNvPr id="11" name="Image 0" descr="https://kimi-web-img.moonshot.cn/img/www.praxisframework.org/8385ab254650c35c1c56b6f2f69e13eedbd13a3d.png"/>
          <p:cNvPicPr>
            <a:picLocks noChangeAspect="1"/>
          </p:cNvPicPr>
          <p:nvPr/>
        </p:nvPicPr>
        <p:blipFill>
          <a:blip r:embed="rId1"/>
          <a:srcRect l="21367" r="21367"/>
          <a:stretch>
            <a:fillRect/>
          </a:stretch>
        </p:blipFill>
        <p:spPr>
          <a:xfrm>
            <a:off x="5334000" y="1047750"/>
            <a:ext cx="6604000" cy="47625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/>
          <p:cNvPicPr>
            <a:picLocks noChangeAspect="1"/>
          </p:cNvPicPr>
          <p:nvPr/>
        </p:nvPicPr>
        <p:blipFill>
          <a:blip r:embed="rId2"/>
          <a:srcRect t="81" b="81"/>
          <a:stretch>
            <a:fillRect/>
          </a:stretch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7533" y="3517265"/>
            <a:ext cx="5956935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增长与风险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17533" y="1710690"/>
            <a:ext cx="5956935" cy="14605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1353185"/>
            <a:ext cx="2657475" cy="550481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 flipH="1">
            <a:off x="0" y="2518410"/>
            <a:ext cx="2094865" cy="43395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29-15:48:16-d3d3jg0s8jdo4os5de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65" y="2098040"/>
            <a:ext cx="1844675" cy="9931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6510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短视频裂变：如何快速获得 10 万用户？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356320" y="2844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36305" y="92958"/>
                </a:moveTo>
                <a:cubicBezTo>
                  <a:pt x="451217" y="109121"/>
                  <a:pt x="458093" y="128409"/>
                  <a:pt x="457111" y="151626"/>
                </a:cubicBezTo>
                <a:lnTo>
                  <a:pt x="457111" y="332363"/>
                </a:lnTo>
                <a:cubicBezTo>
                  <a:pt x="456754" y="355937"/>
                  <a:pt x="448895" y="375315"/>
                  <a:pt x="433447" y="390495"/>
                </a:cubicBezTo>
                <a:cubicBezTo>
                  <a:pt x="418088" y="405676"/>
                  <a:pt x="398532" y="413623"/>
                  <a:pt x="374958" y="414338"/>
                </a:cubicBezTo>
                <a:lnTo>
                  <a:pt x="82153" y="414338"/>
                </a:lnTo>
                <a:cubicBezTo>
                  <a:pt x="58579" y="413623"/>
                  <a:pt x="39112" y="405586"/>
                  <a:pt x="23842" y="390049"/>
                </a:cubicBezTo>
                <a:cubicBezTo>
                  <a:pt x="8573" y="374511"/>
                  <a:pt x="625" y="354062"/>
                  <a:pt x="0" y="328791"/>
                </a:cubicBezTo>
                <a:lnTo>
                  <a:pt x="0" y="151626"/>
                </a:lnTo>
                <a:cubicBezTo>
                  <a:pt x="714" y="128409"/>
                  <a:pt x="8662" y="109121"/>
                  <a:pt x="23842" y="92958"/>
                </a:cubicBezTo>
                <a:cubicBezTo>
                  <a:pt x="39112" y="78403"/>
                  <a:pt x="58489" y="70366"/>
                  <a:pt x="82153" y="69652"/>
                </a:cubicBezTo>
                <a:lnTo>
                  <a:pt x="108406" y="69652"/>
                </a:lnTo>
                <a:lnTo>
                  <a:pt x="85725" y="46613"/>
                </a:lnTo>
                <a:cubicBezTo>
                  <a:pt x="80635" y="41523"/>
                  <a:pt x="78045" y="35004"/>
                  <a:pt x="78045" y="27146"/>
                </a:cubicBezTo>
                <a:cubicBezTo>
                  <a:pt x="78045" y="19288"/>
                  <a:pt x="80635" y="12769"/>
                  <a:pt x="85725" y="7680"/>
                </a:cubicBezTo>
                <a:cubicBezTo>
                  <a:pt x="90815" y="2590"/>
                  <a:pt x="97334" y="0"/>
                  <a:pt x="105281" y="0"/>
                </a:cubicBezTo>
                <a:cubicBezTo>
                  <a:pt x="113228" y="0"/>
                  <a:pt x="119658" y="2590"/>
                  <a:pt x="124837" y="7680"/>
                </a:cubicBezTo>
                <a:lnTo>
                  <a:pt x="190292" y="69652"/>
                </a:lnTo>
                <a:lnTo>
                  <a:pt x="268873" y="69652"/>
                </a:lnTo>
                <a:lnTo>
                  <a:pt x="335399" y="7680"/>
                </a:lnTo>
                <a:cubicBezTo>
                  <a:pt x="340846" y="2590"/>
                  <a:pt x="347543" y="0"/>
                  <a:pt x="355402" y="0"/>
                </a:cubicBezTo>
                <a:cubicBezTo>
                  <a:pt x="363260" y="0"/>
                  <a:pt x="369778" y="2590"/>
                  <a:pt x="374958" y="7680"/>
                </a:cubicBezTo>
                <a:cubicBezTo>
                  <a:pt x="380047" y="12769"/>
                  <a:pt x="382637" y="19288"/>
                  <a:pt x="382637" y="27146"/>
                </a:cubicBezTo>
                <a:cubicBezTo>
                  <a:pt x="382637" y="35004"/>
                  <a:pt x="380048" y="41523"/>
                  <a:pt x="374958" y="46613"/>
                </a:cubicBezTo>
                <a:lnTo>
                  <a:pt x="352365" y="69652"/>
                </a:lnTo>
                <a:lnTo>
                  <a:pt x="378529" y="69652"/>
                </a:lnTo>
                <a:cubicBezTo>
                  <a:pt x="402104" y="70366"/>
                  <a:pt x="421392" y="78403"/>
                  <a:pt x="436305" y="92958"/>
                </a:cubicBezTo>
                <a:close/>
                <a:moveTo>
                  <a:pt x="401657" y="155198"/>
                </a:moveTo>
                <a:cubicBezTo>
                  <a:pt x="401300" y="146625"/>
                  <a:pt x="398353" y="139660"/>
                  <a:pt x="392103" y="134213"/>
                </a:cubicBezTo>
                <a:cubicBezTo>
                  <a:pt x="387459" y="128766"/>
                  <a:pt x="379601" y="125819"/>
                  <a:pt x="371832" y="125462"/>
                </a:cubicBezTo>
                <a:lnTo>
                  <a:pt x="85725" y="125462"/>
                </a:lnTo>
                <a:cubicBezTo>
                  <a:pt x="77153" y="125819"/>
                  <a:pt x="70187" y="128766"/>
                  <a:pt x="64651" y="134213"/>
                </a:cubicBezTo>
                <a:cubicBezTo>
                  <a:pt x="59204" y="139660"/>
                  <a:pt x="56257" y="146625"/>
                  <a:pt x="55900" y="155198"/>
                </a:cubicBezTo>
                <a:lnTo>
                  <a:pt x="55900" y="328791"/>
                </a:lnTo>
                <a:cubicBezTo>
                  <a:pt x="55900" y="337006"/>
                  <a:pt x="58847" y="343972"/>
                  <a:pt x="64651" y="349776"/>
                </a:cubicBezTo>
                <a:cubicBezTo>
                  <a:pt x="70455" y="355580"/>
                  <a:pt x="77510" y="358527"/>
                  <a:pt x="85725" y="358527"/>
                </a:cubicBezTo>
                <a:lnTo>
                  <a:pt x="371832" y="358527"/>
                </a:lnTo>
                <a:cubicBezTo>
                  <a:pt x="380048" y="358527"/>
                  <a:pt x="387013" y="355580"/>
                  <a:pt x="392638" y="349776"/>
                </a:cubicBezTo>
                <a:cubicBezTo>
                  <a:pt x="398264" y="343972"/>
                  <a:pt x="401300" y="337006"/>
                  <a:pt x="401657" y="328791"/>
                </a:cubicBezTo>
                <a:lnTo>
                  <a:pt x="401657" y="155198"/>
                </a:lnTo>
                <a:close/>
                <a:moveTo>
                  <a:pt x="165646" y="193328"/>
                </a:moveTo>
                <a:cubicBezTo>
                  <a:pt x="171271" y="198953"/>
                  <a:pt x="174308" y="205919"/>
                  <a:pt x="174665" y="214045"/>
                </a:cubicBezTo>
                <a:lnTo>
                  <a:pt x="174665" y="243780"/>
                </a:lnTo>
                <a:cubicBezTo>
                  <a:pt x="174308" y="251996"/>
                  <a:pt x="171361" y="258872"/>
                  <a:pt x="165914" y="264497"/>
                </a:cubicBezTo>
                <a:cubicBezTo>
                  <a:pt x="160377" y="270123"/>
                  <a:pt x="153412" y="272981"/>
                  <a:pt x="144840" y="272981"/>
                </a:cubicBezTo>
                <a:cubicBezTo>
                  <a:pt x="136267" y="272981"/>
                  <a:pt x="129213" y="270123"/>
                  <a:pt x="123765" y="264497"/>
                </a:cubicBezTo>
                <a:cubicBezTo>
                  <a:pt x="118318" y="258872"/>
                  <a:pt x="115372" y="251996"/>
                  <a:pt x="115014" y="243780"/>
                </a:cubicBezTo>
                <a:lnTo>
                  <a:pt x="115014" y="214045"/>
                </a:lnTo>
                <a:cubicBezTo>
                  <a:pt x="115372" y="205919"/>
                  <a:pt x="118408" y="198953"/>
                  <a:pt x="124033" y="193328"/>
                </a:cubicBezTo>
                <a:cubicBezTo>
                  <a:pt x="129659" y="187702"/>
                  <a:pt x="135821" y="184755"/>
                  <a:pt x="144840" y="184398"/>
                </a:cubicBezTo>
                <a:cubicBezTo>
                  <a:pt x="153055" y="184755"/>
                  <a:pt x="160020" y="187702"/>
                  <a:pt x="165646" y="193328"/>
                </a:cubicBezTo>
                <a:close/>
                <a:moveTo>
                  <a:pt x="336649" y="193328"/>
                </a:moveTo>
                <a:cubicBezTo>
                  <a:pt x="342275" y="198953"/>
                  <a:pt x="345311" y="205919"/>
                  <a:pt x="345668" y="214045"/>
                </a:cubicBezTo>
                <a:lnTo>
                  <a:pt x="345668" y="243780"/>
                </a:lnTo>
                <a:cubicBezTo>
                  <a:pt x="345311" y="251996"/>
                  <a:pt x="342364" y="258872"/>
                  <a:pt x="336917" y="264497"/>
                </a:cubicBezTo>
                <a:cubicBezTo>
                  <a:pt x="331470" y="270123"/>
                  <a:pt x="324416" y="272981"/>
                  <a:pt x="315843" y="272981"/>
                </a:cubicBezTo>
                <a:cubicBezTo>
                  <a:pt x="307271" y="272981"/>
                  <a:pt x="300305" y="270123"/>
                  <a:pt x="294769" y="264497"/>
                </a:cubicBezTo>
                <a:cubicBezTo>
                  <a:pt x="288518" y="258872"/>
                  <a:pt x="286375" y="251996"/>
                  <a:pt x="286107" y="243780"/>
                </a:cubicBezTo>
                <a:lnTo>
                  <a:pt x="286107" y="214045"/>
                </a:lnTo>
                <a:cubicBezTo>
                  <a:pt x="286375" y="205919"/>
                  <a:pt x="289411" y="198953"/>
                  <a:pt x="295037" y="193328"/>
                </a:cubicBezTo>
                <a:cubicBezTo>
                  <a:pt x="300663" y="187702"/>
                  <a:pt x="307628" y="184755"/>
                  <a:pt x="315843" y="184398"/>
                </a:cubicBezTo>
                <a:cubicBezTo>
                  <a:pt x="324058" y="184755"/>
                  <a:pt x="331024" y="187702"/>
                  <a:pt x="336649" y="193328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4" name="Text 2"/>
          <p:cNvSpPr/>
          <p:nvPr/>
        </p:nvSpPr>
        <p:spPr>
          <a:xfrm>
            <a:off x="1119584" y="3683000"/>
            <a:ext cx="927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内容获客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19100" y="4038600"/>
            <a:ext cx="2336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B站/抖音投放“AI老师拆错题”短视频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936081" y="3048000"/>
            <a:ext cx="457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C0C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363442" y="2946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135731"/>
                </a:moveTo>
                <a:cubicBezTo>
                  <a:pt x="271970" y="135731"/>
                  <a:pt x="307181" y="100520"/>
                  <a:pt x="307181" y="57150"/>
                </a:cubicBezTo>
                <a:cubicBezTo>
                  <a:pt x="307181" y="13780"/>
                  <a:pt x="271970" y="-21431"/>
                  <a:pt x="228600" y="-21431"/>
                </a:cubicBezTo>
                <a:cubicBezTo>
                  <a:pt x="185230" y="-21431"/>
                  <a:pt x="150019" y="13780"/>
                  <a:pt x="150019" y="57150"/>
                </a:cubicBezTo>
                <a:cubicBezTo>
                  <a:pt x="150019" y="100520"/>
                  <a:pt x="185230" y="135731"/>
                  <a:pt x="228600" y="135731"/>
                </a:cubicBezTo>
                <a:close/>
                <a:moveTo>
                  <a:pt x="228600" y="402461"/>
                </a:moveTo>
                <a:lnTo>
                  <a:pt x="228600" y="269141"/>
                </a:lnTo>
                <a:cubicBezTo>
                  <a:pt x="243155" y="263069"/>
                  <a:pt x="257979" y="256907"/>
                  <a:pt x="272981" y="250656"/>
                </a:cubicBezTo>
                <a:cubicBezTo>
                  <a:pt x="307806" y="236190"/>
                  <a:pt x="345132" y="228689"/>
                  <a:pt x="382905" y="228689"/>
                </a:cubicBezTo>
                <a:lnTo>
                  <a:pt x="400050" y="228689"/>
                </a:lnTo>
                <a:lnTo>
                  <a:pt x="400050" y="371564"/>
                </a:lnTo>
                <a:lnTo>
                  <a:pt x="382905" y="371564"/>
                </a:lnTo>
                <a:cubicBezTo>
                  <a:pt x="330131" y="371564"/>
                  <a:pt x="277803" y="382012"/>
                  <a:pt x="229046" y="402372"/>
                </a:cubicBezTo>
                <a:lnTo>
                  <a:pt x="228600" y="402550"/>
                </a:lnTo>
                <a:close/>
                <a:moveTo>
                  <a:pt x="228600" y="207169"/>
                </a:moveTo>
                <a:lnTo>
                  <a:pt x="206186" y="197793"/>
                </a:lnTo>
                <a:cubicBezTo>
                  <a:pt x="164396" y="180380"/>
                  <a:pt x="119569" y="171450"/>
                  <a:pt x="74295" y="171450"/>
                </a:cubicBezTo>
                <a:lnTo>
                  <a:pt x="42863" y="171450"/>
                </a:lnTo>
                <a:cubicBezTo>
                  <a:pt x="19199" y="171450"/>
                  <a:pt x="0" y="190649"/>
                  <a:pt x="0" y="214313"/>
                </a:cubicBezTo>
                <a:lnTo>
                  <a:pt x="0" y="385763"/>
                </a:lnTo>
                <a:cubicBezTo>
                  <a:pt x="0" y="409426"/>
                  <a:pt x="19199" y="428625"/>
                  <a:pt x="42863" y="428625"/>
                </a:cubicBezTo>
                <a:lnTo>
                  <a:pt x="74295" y="428625"/>
                </a:lnTo>
                <a:cubicBezTo>
                  <a:pt x="119569" y="428625"/>
                  <a:pt x="164396" y="437555"/>
                  <a:pt x="206186" y="454968"/>
                </a:cubicBezTo>
                <a:lnTo>
                  <a:pt x="217616" y="459700"/>
                </a:lnTo>
                <a:cubicBezTo>
                  <a:pt x="224671" y="462647"/>
                  <a:pt x="232529" y="462647"/>
                  <a:pt x="239584" y="459700"/>
                </a:cubicBezTo>
                <a:lnTo>
                  <a:pt x="251014" y="454968"/>
                </a:lnTo>
                <a:cubicBezTo>
                  <a:pt x="292804" y="437555"/>
                  <a:pt x="337631" y="428625"/>
                  <a:pt x="382905" y="428625"/>
                </a:cubicBezTo>
                <a:lnTo>
                  <a:pt x="414338" y="428625"/>
                </a:lnTo>
                <a:cubicBezTo>
                  <a:pt x="438001" y="428625"/>
                  <a:pt x="457200" y="409426"/>
                  <a:pt x="457200" y="385762"/>
                </a:cubicBezTo>
                <a:lnTo>
                  <a:pt x="457200" y="214312"/>
                </a:lnTo>
                <a:cubicBezTo>
                  <a:pt x="457200" y="190649"/>
                  <a:pt x="438001" y="171450"/>
                  <a:pt x="414338" y="171450"/>
                </a:cubicBezTo>
                <a:lnTo>
                  <a:pt x="382905" y="171450"/>
                </a:lnTo>
                <a:cubicBezTo>
                  <a:pt x="337631" y="171450"/>
                  <a:pt x="292804" y="180380"/>
                  <a:pt x="251014" y="197793"/>
                </a:cubicBezTo>
                <a:lnTo>
                  <a:pt x="228600" y="207169"/>
                </a:lnTo>
                <a:close/>
              </a:path>
            </a:pathLst>
          </a:custGeom>
          <a:solidFill>
            <a:srgbClr val="4A2B99"/>
          </a:solidFill>
        </p:spPr>
      </p:sp>
      <p:sp>
        <p:nvSpPr>
          <p:cNvPr id="8" name="Text 6"/>
          <p:cNvSpPr/>
          <p:nvPr/>
        </p:nvSpPr>
        <p:spPr>
          <a:xfrm>
            <a:off x="4126706" y="3784600"/>
            <a:ext cx="927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平台合作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715742" y="4140200"/>
            <a:ext cx="17526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与在线题库平台互换流量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943203" y="3048000"/>
            <a:ext cx="457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C0C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41989" y="2946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0" y="171450"/>
                </a:moveTo>
                <a:cubicBezTo>
                  <a:pt x="0" y="139928"/>
                  <a:pt x="25628" y="114300"/>
                  <a:pt x="57150" y="114300"/>
                </a:cubicBezTo>
                <a:lnTo>
                  <a:pt x="114300" y="114300"/>
                </a:lnTo>
                <a:lnTo>
                  <a:pt x="228511" y="11519"/>
                </a:lnTo>
                <a:cubicBezTo>
                  <a:pt x="244852" y="-3125"/>
                  <a:pt x="269587" y="-3125"/>
                  <a:pt x="285839" y="11519"/>
                </a:cubicBezTo>
                <a:lnTo>
                  <a:pt x="400050" y="114300"/>
                </a:lnTo>
                <a:lnTo>
                  <a:pt x="457200" y="114300"/>
                </a:lnTo>
                <a:cubicBezTo>
                  <a:pt x="488722" y="114300"/>
                  <a:pt x="514350" y="139928"/>
                  <a:pt x="514350" y="171450"/>
                </a:cubicBezTo>
                <a:lnTo>
                  <a:pt x="514350" y="400050"/>
                </a:lnTo>
                <a:cubicBezTo>
                  <a:pt x="514350" y="431572"/>
                  <a:pt x="488722" y="457200"/>
                  <a:pt x="45720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171450"/>
                </a:lnTo>
                <a:close/>
                <a:moveTo>
                  <a:pt x="200025" y="335756"/>
                </a:moveTo>
                <a:lnTo>
                  <a:pt x="200025" y="414338"/>
                </a:lnTo>
                <a:lnTo>
                  <a:pt x="314325" y="414338"/>
                </a:lnTo>
                <a:lnTo>
                  <a:pt x="314325" y="335756"/>
                </a:lnTo>
                <a:cubicBezTo>
                  <a:pt x="314325" y="316022"/>
                  <a:pt x="298341" y="300038"/>
                  <a:pt x="278606" y="300038"/>
                </a:cubicBezTo>
                <a:lnTo>
                  <a:pt x="235744" y="300038"/>
                </a:lnTo>
                <a:cubicBezTo>
                  <a:pt x="216009" y="300038"/>
                  <a:pt x="200025" y="316022"/>
                  <a:pt x="200025" y="335756"/>
                </a:cubicBezTo>
                <a:close/>
                <a:moveTo>
                  <a:pt x="100013" y="342900"/>
                </a:moveTo>
                <a:cubicBezTo>
                  <a:pt x="107871" y="342900"/>
                  <a:pt x="114300" y="336471"/>
                  <a:pt x="114300" y="328613"/>
                </a:cubicBezTo>
                <a:lnTo>
                  <a:pt x="114300" y="300038"/>
                </a:lnTo>
                <a:cubicBezTo>
                  <a:pt x="114300" y="292179"/>
                  <a:pt x="107871" y="285750"/>
                  <a:pt x="100013" y="285750"/>
                </a:cubicBezTo>
                <a:lnTo>
                  <a:pt x="71438" y="285750"/>
                </a:lnTo>
                <a:cubicBezTo>
                  <a:pt x="63579" y="285750"/>
                  <a:pt x="57150" y="292179"/>
                  <a:pt x="57150" y="300038"/>
                </a:cubicBezTo>
                <a:lnTo>
                  <a:pt x="57150" y="328613"/>
                </a:lnTo>
                <a:cubicBezTo>
                  <a:pt x="57150" y="336471"/>
                  <a:pt x="63579" y="342900"/>
                  <a:pt x="71438" y="342900"/>
                </a:cubicBezTo>
                <a:lnTo>
                  <a:pt x="100013" y="342900"/>
                </a:lnTo>
                <a:close/>
                <a:moveTo>
                  <a:pt x="114300" y="214313"/>
                </a:moveTo>
                <a:lnTo>
                  <a:pt x="114300" y="185738"/>
                </a:lnTo>
                <a:cubicBezTo>
                  <a:pt x="114300" y="177879"/>
                  <a:pt x="107871" y="171450"/>
                  <a:pt x="100013" y="171450"/>
                </a:cubicBezTo>
                <a:lnTo>
                  <a:pt x="71438" y="171450"/>
                </a:lnTo>
                <a:cubicBezTo>
                  <a:pt x="63579" y="171450"/>
                  <a:pt x="57150" y="177879"/>
                  <a:pt x="57150" y="185738"/>
                </a:cubicBezTo>
                <a:lnTo>
                  <a:pt x="57150" y="214313"/>
                </a:lnTo>
                <a:cubicBezTo>
                  <a:pt x="57150" y="222171"/>
                  <a:pt x="63579" y="228600"/>
                  <a:pt x="71438" y="228600"/>
                </a:cubicBezTo>
                <a:lnTo>
                  <a:pt x="100013" y="228600"/>
                </a:lnTo>
                <a:cubicBezTo>
                  <a:pt x="107871" y="228600"/>
                  <a:pt x="114300" y="222171"/>
                  <a:pt x="114300" y="214313"/>
                </a:cubicBezTo>
                <a:close/>
                <a:moveTo>
                  <a:pt x="442913" y="342900"/>
                </a:moveTo>
                <a:cubicBezTo>
                  <a:pt x="450771" y="342900"/>
                  <a:pt x="457200" y="336471"/>
                  <a:pt x="457200" y="328613"/>
                </a:cubicBezTo>
                <a:lnTo>
                  <a:pt x="457200" y="300038"/>
                </a:lnTo>
                <a:cubicBezTo>
                  <a:pt x="457200" y="292179"/>
                  <a:pt x="450771" y="285750"/>
                  <a:pt x="442913" y="285750"/>
                </a:cubicBezTo>
                <a:lnTo>
                  <a:pt x="414338" y="285750"/>
                </a:lnTo>
                <a:cubicBezTo>
                  <a:pt x="406479" y="285750"/>
                  <a:pt x="400050" y="292179"/>
                  <a:pt x="400050" y="300038"/>
                </a:cubicBezTo>
                <a:lnTo>
                  <a:pt x="400050" y="328613"/>
                </a:lnTo>
                <a:cubicBezTo>
                  <a:pt x="400050" y="336471"/>
                  <a:pt x="406479" y="342900"/>
                  <a:pt x="414338" y="342900"/>
                </a:cubicBezTo>
                <a:lnTo>
                  <a:pt x="442913" y="342900"/>
                </a:lnTo>
                <a:close/>
                <a:moveTo>
                  <a:pt x="457200" y="214313"/>
                </a:moveTo>
                <a:lnTo>
                  <a:pt x="457200" y="185738"/>
                </a:lnTo>
                <a:cubicBezTo>
                  <a:pt x="457200" y="177879"/>
                  <a:pt x="450771" y="171450"/>
                  <a:pt x="442913" y="171450"/>
                </a:cubicBezTo>
                <a:lnTo>
                  <a:pt x="414338" y="171450"/>
                </a:lnTo>
                <a:cubicBezTo>
                  <a:pt x="406479" y="171450"/>
                  <a:pt x="400050" y="177879"/>
                  <a:pt x="400050" y="185738"/>
                </a:cubicBezTo>
                <a:lnTo>
                  <a:pt x="400050" y="214313"/>
                </a:lnTo>
                <a:cubicBezTo>
                  <a:pt x="400050" y="222171"/>
                  <a:pt x="406479" y="228600"/>
                  <a:pt x="414338" y="228600"/>
                </a:cubicBezTo>
                <a:lnTo>
                  <a:pt x="442913" y="228600"/>
                </a:lnTo>
                <a:cubicBezTo>
                  <a:pt x="450771" y="228600"/>
                  <a:pt x="457200" y="222171"/>
                  <a:pt x="457200" y="214313"/>
                </a:cubicBezTo>
                <a:close/>
                <a:moveTo>
                  <a:pt x="257175" y="228600"/>
                </a:moveTo>
                <a:cubicBezTo>
                  <a:pt x="288717" y="228600"/>
                  <a:pt x="314325" y="202992"/>
                  <a:pt x="314325" y="171450"/>
                </a:cubicBezTo>
                <a:cubicBezTo>
                  <a:pt x="314325" y="139908"/>
                  <a:pt x="288717" y="114300"/>
                  <a:pt x="257175" y="114300"/>
                </a:cubicBezTo>
                <a:cubicBezTo>
                  <a:pt x="225633" y="114300"/>
                  <a:pt x="200025" y="139908"/>
                  <a:pt x="200025" y="171450"/>
                </a:cubicBezTo>
                <a:cubicBezTo>
                  <a:pt x="200025" y="202992"/>
                  <a:pt x="225633" y="228600"/>
                  <a:pt x="257175" y="228600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12" name="Text 10"/>
          <p:cNvSpPr/>
          <p:nvPr/>
        </p:nvSpPr>
        <p:spPr>
          <a:xfrm>
            <a:off x="7133828" y="3784600"/>
            <a:ext cx="927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校园试点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799064" y="4140200"/>
            <a:ext cx="1600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校园大使计划覆盖大学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950325" y="3048000"/>
            <a:ext cx="457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C0C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0377686" y="2946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42900" y="171450"/>
                </a:moveTo>
                <a:cubicBezTo>
                  <a:pt x="390227" y="171450"/>
                  <a:pt x="428625" y="133052"/>
                  <a:pt x="428625" y="85725"/>
                </a:cubicBezTo>
                <a:cubicBezTo>
                  <a:pt x="428625" y="38398"/>
                  <a:pt x="390227" y="0"/>
                  <a:pt x="342900" y="0"/>
                </a:cubicBezTo>
                <a:cubicBezTo>
                  <a:pt x="295573" y="0"/>
                  <a:pt x="257175" y="38398"/>
                  <a:pt x="257175" y="85725"/>
                </a:cubicBezTo>
                <a:cubicBezTo>
                  <a:pt x="257175" y="90547"/>
                  <a:pt x="257621" y="95369"/>
                  <a:pt x="258336" y="100013"/>
                </a:cubicBezTo>
                <a:lnTo>
                  <a:pt x="142518" y="164396"/>
                </a:lnTo>
                <a:cubicBezTo>
                  <a:pt x="127427" y="151001"/>
                  <a:pt x="107513" y="142875"/>
                  <a:pt x="85725" y="142875"/>
                </a:cubicBezTo>
                <a:cubicBezTo>
                  <a:pt x="38398" y="142875"/>
                  <a:pt x="0" y="181273"/>
                  <a:pt x="0" y="228600"/>
                </a:cubicBezTo>
                <a:cubicBezTo>
                  <a:pt x="0" y="275927"/>
                  <a:pt x="38398" y="314325"/>
                  <a:pt x="85725" y="314325"/>
                </a:cubicBezTo>
                <a:cubicBezTo>
                  <a:pt x="107513" y="314325"/>
                  <a:pt x="127337" y="306199"/>
                  <a:pt x="142518" y="292804"/>
                </a:cubicBezTo>
                <a:lnTo>
                  <a:pt x="258336" y="357188"/>
                </a:lnTo>
                <a:cubicBezTo>
                  <a:pt x="257532" y="361831"/>
                  <a:pt x="257175" y="366564"/>
                  <a:pt x="257175" y="371475"/>
                </a:cubicBezTo>
                <a:cubicBezTo>
                  <a:pt x="257175" y="418802"/>
                  <a:pt x="295573" y="457200"/>
                  <a:pt x="342900" y="457200"/>
                </a:cubicBezTo>
                <a:cubicBezTo>
                  <a:pt x="390227" y="457200"/>
                  <a:pt x="428625" y="418802"/>
                  <a:pt x="428625" y="371475"/>
                </a:cubicBezTo>
                <a:cubicBezTo>
                  <a:pt x="428625" y="324148"/>
                  <a:pt x="390227" y="285750"/>
                  <a:pt x="342900" y="285750"/>
                </a:cubicBezTo>
                <a:cubicBezTo>
                  <a:pt x="321112" y="285750"/>
                  <a:pt x="301288" y="293876"/>
                  <a:pt x="286107" y="307271"/>
                </a:cubicBezTo>
                <a:lnTo>
                  <a:pt x="170289" y="242888"/>
                </a:lnTo>
                <a:cubicBezTo>
                  <a:pt x="171093" y="238244"/>
                  <a:pt x="171450" y="233511"/>
                  <a:pt x="171450" y="228600"/>
                </a:cubicBezTo>
                <a:cubicBezTo>
                  <a:pt x="171450" y="223689"/>
                  <a:pt x="171004" y="218956"/>
                  <a:pt x="170289" y="214313"/>
                </a:cubicBezTo>
                <a:lnTo>
                  <a:pt x="286107" y="149929"/>
                </a:lnTo>
                <a:cubicBezTo>
                  <a:pt x="301198" y="163324"/>
                  <a:pt x="321112" y="171450"/>
                  <a:pt x="342900" y="171450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16" name="Text 14"/>
          <p:cNvSpPr/>
          <p:nvPr/>
        </p:nvSpPr>
        <p:spPr>
          <a:xfrm>
            <a:off x="10140950" y="3784600"/>
            <a:ext cx="927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社交裂变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571831" y="4140200"/>
            <a:ext cx="20701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“错题讲解报告”分享至班级群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96850" y="485140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预计单用户获客成本 </a:t>
            </a:r>
            <a:r>
              <a:rPr lang="en-US" sz="1800" b="1" dirty="0">
                <a:solidFill>
                  <a:srgbClr val="3B0E9C"/>
                </a:solidFill>
                <a:highlight>
                  <a:srgbClr val="FFC0CB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&lt;15元 </a:t>
            </a: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，6个月达成10万注册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4478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风险评估及应对策略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54000" y="23622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4" name="Text 2"/>
          <p:cNvSpPr/>
          <p:nvPr/>
        </p:nvSpPr>
        <p:spPr>
          <a:xfrm>
            <a:off x="406400" y="25146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解释错误 (LLM幻觉)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11525" y="25400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81087" y="138212"/>
                </a:moveTo>
                <a:cubicBezTo>
                  <a:pt x="287288" y="132011"/>
                  <a:pt x="287288" y="121940"/>
                  <a:pt x="281087" y="115739"/>
                </a:cubicBezTo>
                <a:lnTo>
                  <a:pt x="217587" y="52239"/>
                </a:lnTo>
                <a:cubicBezTo>
                  <a:pt x="211386" y="46038"/>
                  <a:pt x="201315" y="46038"/>
                  <a:pt x="195114" y="52239"/>
                </a:cubicBezTo>
                <a:cubicBezTo>
                  <a:pt x="188913" y="58440"/>
                  <a:pt x="188913" y="68511"/>
                  <a:pt x="195114" y="74712"/>
                </a:cubicBezTo>
                <a:lnTo>
                  <a:pt x="23152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231527" y="142875"/>
                </a:lnTo>
                <a:lnTo>
                  <a:pt x="195114" y="179288"/>
                </a:lnTo>
                <a:cubicBezTo>
                  <a:pt x="188912" y="185489"/>
                  <a:pt x="188912" y="195560"/>
                  <a:pt x="195114" y="201761"/>
                </a:cubicBezTo>
                <a:cubicBezTo>
                  <a:pt x="201315" y="207963"/>
                  <a:pt x="211386" y="207963"/>
                  <a:pt x="217587" y="201761"/>
                </a:cubicBezTo>
                <a:lnTo>
                  <a:pt x="281087" y="138261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6" name="Text 4"/>
          <p:cNvSpPr/>
          <p:nvPr/>
        </p:nvSpPr>
        <p:spPr>
          <a:xfrm>
            <a:off x="3810000" y="2540000"/>
            <a:ext cx="4216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双模型交叉验证 + 专家规则库，错误率降至 </a:t>
            </a:r>
            <a:r>
              <a:rPr lang="en-US" sz="14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0.3%</a:t>
            </a: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54000" y="31750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8" name="Text 6"/>
          <p:cNvSpPr/>
          <p:nvPr/>
        </p:nvSpPr>
        <p:spPr>
          <a:xfrm>
            <a:off x="406400" y="33274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教学质量不稳定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311525" y="33528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81087" y="138212"/>
                </a:moveTo>
                <a:cubicBezTo>
                  <a:pt x="287288" y="132011"/>
                  <a:pt x="287288" y="121940"/>
                  <a:pt x="281087" y="115739"/>
                </a:cubicBezTo>
                <a:lnTo>
                  <a:pt x="217587" y="52239"/>
                </a:lnTo>
                <a:cubicBezTo>
                  <a:pt x="211386" y="46038"/>
                  <a:pt x="201315" y="46038"/>
                  <a:pt x="195114" y="52239"/>
                </a:cubicBezTo>
                <a:cubicBezTo>
                  <a:pt x="188913" y="58440"/>
                  <a:pt x="188913" y="68511"/>
                  <a:pt x="195114" y="74712"/>
                </a:cubicBezTo>
                <a:lnTo>
                  <a:pt x="23152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231527" y="142875"/>
                </a:lnTo>
                <a:lnTo>
                  <a:pt x="195114" y="179288"/>
                </a:lnTo>
                <a:cubicBezTo>
                  <a:pt x="188912" y="185489"/>
                  <a:pt x="188912" y="195560"/>
                  <a:pt x="195114" y="201761"/>
                </a:cubicBezTo>
                <a:cubicBezTo>
                  <a:pt x="201315" y="207963"/>
                  <a:pt x="211386" y="207963"/>
                  <a:pt x="217587" y="201761"/>
                </a:cubicBezTo>
                <a:lnTo>
                  <a:pt x="281087" y="138261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10" name="Text 8"/>
          <p:cNvSpPr/>
          <p:nvPr/>
        </p:nvSpPr>
        <p:spPr>
          <a:xfrm>
            <a:off x="3810000" y="3352800"/>
            <a:ext cx="3848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持续DPO微调与人工抽检并行，季度更新模型。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54000" y="39878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12" name="Text 10"/>
          <p:cNvSpPr/>
          <p:nvPr/>
        </p:nvSpPr>
        <p:spPr>
          <a:xfrm>
            <a:off x="406400" y="41402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合规 (未成年人隐私)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311525" y="41656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81087" y="138212"/>
                </a:moveTo>
                <a:cubicBezTo>
                  <a:pt x="287288" y="132011"/>
                  <a:pt x="287288" y="121940"/>
                  <a:pt x="281087" y="115739"/>
                </a:cubicBezTo>
                <a:lnTo>
                  <a:pt x="217587" y="52239"/>
                </a:lnTo>
                <a:cubicBezTo>
                  <a:pt x="211386" y="46038"/>
                  <a:pt x="201315" y="46038"/>
                  <a:pt x="195114" y="52239"/>
                </a:cubicBezTo>
                <a:cubicBezTo>
                  <a:pt x="188913" y="58440"/>
                  <a:pt x="188913" y="68511"/>
                  <a:pt x="195114" y="74712"/>
                </a:cubicBezTo>
                <a:lnTo>
                  <a:pt x="23152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231527" y="142875"/>
                </a:lnTo>
                <a:lnTo>
                  <a:pt x="195114" y="179288"/>
                </a:lnTo>
                <a:cubicBezTo>
                  <a:pt x="188912" y="185489"/>
                  <a:pt x="188912" y="195560"/>
                  <a:pt x="195114" y="201761"/>
                </a:cubicBezTo>
                <a:cubicBezTo>
                  <a:pt x="201315" y="207963"/>
                  <a:pt x="211386" y="207963"/>
                  <a:pt x="217587" y="201761"/>
                </a:cubicBezTo>
                <a:lnTo>
                  <a:pt x="281087" y="138261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14" name="Text 12"/>
          <p:cNvSpPr/>
          <p:nvPr/>
        </p:nvSpPr>
        <p:spPr>
          <a:xfrm>
            <a:off x="3810000" y="4165600"/>
            <a:ext cx="4051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本地脱敏 + 家长端可审计日志，已通过三级等保。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54000" y="48006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16" name="Text 14"/>
          <p:cNvSpPr/>
          <p:nvPr/>
        </p:nvSpPr>
        <p:spPr>
          <a:xfrm>
            <a:off x="406400" y="49530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市场竞争激烈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311525" y="49784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81087" y="138212"/>
                </a:moveTo>
                <a:cubicBezTo>
                  <a:pt x="287288" y="132011"/>
                  <a:pt x="287288" y="121940"/>
                  <a:pt x="281087" y="115739"/>
                </a:cubicBezTo>
                <a:lnTo>
                  <a:pt x="217587" y="52239"/>
                </a:lnTo>
                <a:cubicBezTo>
                  <a:pt x="211386" y="46038"/>
                  <a:pt x="201315" y="46038"/>
                  <a:pt x="195114" y="52239"/>
                </a:cubicBezTo>
                <a:cubicBezTo>
                  <a:pt x="188913" y="58440"/>
                  <a:pt x="188913" y="68511"/>
                  <a:pt x="195114" y="74712"/>
                </a:cubicBezTo>
                <a:lnTo>
                  <a:pt x="23152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231527" y="142875"/>
                </a:lnTo>
                <a:lnTo>
                  <a:pt x="195114" y="179288"/>
                </a:lnTo>
                <a:cubicBezTo>
                  <a:pt x="188912" y="185489"/>
                  <a:pt x="188912" y="195560"/>
                  <a:pt x="195114" y="201761"/>
                </a:cubicBezTo>
                <a:cubicBezTo>
                  <a:pt x="201315" y="207963"/>
                  <a:pt x="211386" y="207963"/>
                  <a:pt x="217587" y="201761"/>
                </a:cubicBezTo>
                <a:lnTo>
                  <a:pt x="281087" y="138261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18" name="Text 16"/>
          <p:cNvSpPr/>
          <p:nvPr/>
        </p:nvSpPr>
        <p:spPr>
          <a:xfrm>
            <a:off x="3810000" y="4978400"/>
            <a:ext cx="4660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用多Agent专利与数据飞轮建立先发优势，保持迭代速度。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/>
          <p:cNvPicPr>
            <a:picLocks noChangeAspect="1"/>
          </p:cNvPicPr>
          <p:nvPr/>
        </p:nvPicPr>
        <p:blipFill>
          <a:blip r:embed="rId2"/>
          <a:srcRect t="81" b="81"/>
          <a:stretch>
            <a:fillRect/>
          </a:stretch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7533" y="3517265"/>
            <a:ext cx="5956935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愿景与融资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17533" y="1710690"/>
            <a:ext cx="5956935" cy="14605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1353185"/>
            <a:ext cx="2657475" cy="550481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 flipH="1">
            <a:off x="0" y="2518410"/>
            <a:ext cx="2094865" cy="43395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29-15:48:16-d3d3jg0s8jdo4os5de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65" y="2098040"/>
            <a:ext cx="1844675" cy="9931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dn.pixabay.com/da96a04cb6e35fbc924d7ea22a5d6bf679e1bc0c.jpg"/>
          <p:cNvPicPr>
            <a:picLocks noChangeAspect="1"/>
          </p:cNvPicPr>
          <p:nvPr/>
        </p:nvPicPr>
        <p:blipFill>
          <a:blip r:embed="rId1"/>
          <a:srcRect l="8633" r="8633"/>
          <a:stretch>
            <a:fillRect/>
          </a:stretch>
        </p:blipFill>
        <p:spPr>
          <a:xfrm>
            <a:off x="254000" y="783233"/>
            <a:ext cx="5842000" cy="5295900"/>
          </a:xfrm>
          <a:prstGeom prst="roundRect">
            <a:avLst>
              <a:gd name="adj" fmla="val 2878"/>
            </a:avLst>
          </a:prstGeom>
        </p:spPr>
      </p:pic>
      <p:sp>
        <p:nvSpPr>
          <p:cNvPr id="3" name="Text 0"/>
          <p:cNvSpPr/>
          <p:nvPr/>
        </p:nvSpPr>
        <p:spPr>
          <a:xfrm>
            <a:off x="6502400" y="1854200"/>
            <a:ext cx="5664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长期愿景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502400" y="2463800"/>
            <a:ext cx="5588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打造全球最大教学智能体平台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502400" y="3073400"/>
            <a:ext cx="55372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让任何地区、任何收入的学习者都能获得千人千面的AI老师。计划两年内覆盖K12全学科，五年扩展至职业与素质教育。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502400" y="4292600"/>
            <a:ext cx="0" cy="711200"/>
          </a:xfrm>
          <a:prstGeom prst="line">
            <a:avLst/>
          </a:prstGeom>
          <a:noFill/>
          <a:ln w="50800">
            <a:solidFill>
              <a:srgbClr val="FFC0CB"/>
            </a:solidFill>
            <a:prstDash val="solid"/>
            <a:headEnd type="none"/>
            <a:tailEnd type="none"/>
          </a:ln>
        </p:spPr>
      </p:sp>
      <p:sp>
        <p:nvSpPr>
          <p:cNvPr id="7" name="Text 4"/>
          <p:cNvSpPr/>
          <p:nvPr/>
        </p:nvSpPr>
        <p:spPr>
          <a:xfrm>
            <a:off x="6756400" y="4292600"/>
            <a:ext cx="5295900" cy="711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“让每个人都拥有一个会教、会引导、懂你的AI老师。”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473200"/>
            <a:ext cx="5664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天使轮募资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082800"/>
            <a:ext cx="58166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3000万元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2946400"/>
            <a:ext cx="5549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出让 </a:t>
            </a: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15%</a:t>
            </a:r>
            <a:r>
              <a:rPr lang="en-US" sz="18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股权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3606800"/>
            <a:ext cx="5549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资金用途：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20675" y="4102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7" name="Text 5"/>
          <p:cNvSpPr/>
          <p:nvPr/>
        </p:nvSpPr>
        <p:spPr>
          <a:xfrm>
            <a:off x="660400" y="4064000"/>
            <a:ext cx="2171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40% 模型微调 + 数据获取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20675" y="44577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</a:path>
            </a:pathLst>
          </a:custGeom>
          <a:solidFill>
            <a:srgbClr val="3B0E9C"/>
          </a:solidFill>
        </p:spPr>
      </p:sp>
      <p:sp>
        <p:nvSpPr>
          <p:cNvPr id="9" name="Text 7"/>
          <p:cNvSpPr/>
          <p:nvPr/>
        </p:nvSpPr>
        <p:spPr>
          <a:xfrm>
            <a:off x="660400" y="4419600"/>
            <a:ext cx="1231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30% 产品开发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20675" y="48133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</a:path>
            </a:pathLst>
          </a:custGeom>
          <a:solidFill>
            <a:srgbClr val="FFC0CB"/>
          </a:solidFill>
        </p:spPr>
      </p:sp>
      <p:sp>
        <p:nvSpPr>
          <p:cNvPr id="11" name="Text 9"/>
          <p:cNvSpPr/>
          <p:nvPr/>
        </p:nvSpPr>
        <p:spPr>
          <a:xfrm>
            <a:off x="660400" y="4775200"/>
            <a:ext cx="1231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20% 市场增长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20675" y="51689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</a:path>
            </a:pathLst>
          </a:custGeom>
          <a:solidFill>
            <a:srgbClr val="99A1AF"/>
          </a:solidFill>
        </p:spPr>
      </p:sp>
      <p:sp>
        <p:nvSpPr>
          <p:cNvPr id="13" name="Text 11"/>
          <p:cNvSpPr/>
          <p:nvPr/>
        </p:nvSpPr>
        <p:spPr>
          <a:xfrm>
            <a:off x="660400" y="5130800"/>
            <a:ext cx="1384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10% 合规与运营</a:t>
            </a:r>
            <a:endParaRPr lang="en-US" sz="1600" dirty="0"/>
          </a:p>
        </p:txBody>
      </p:sp>
      <p:pic>
        <p:nvPicPr>
          <p:cNvPr id="14" name="Image 0" descr="https://kimi-web-img.moonshot.cn/img/www.publicdomainpictures.net/505edc28bdfc5ab2d63b4185b9c9f9a2e7d9004c.jpg"/>
          <p:cNvPicPr>
            <a:picLocks noChangeAspect="1"/>
          </p:cNvPicPr>
          <p:nvPr/>
        </p:nvPicPr>
        <p:blipFill>
          <a:blip r:embed="rId1"/>
          <a:srcRect t="9239" b="9239"/>
          <a:stretch>
            <a:fillRect/>
          </a:stretch>
        </p:blipFill>
        <p:spPr>
          <a:xfrm>
            <a:off x="6096000" y="1047750"/>
            <a:ext cx="5842000" cy="47625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/>
          <p:cNvPicPr>
            <a:picLocks noChangeAspect="1"/>
          </p:cNvPicPr>
          <p:nvPr/>
        </p:nvPicPr>
        <p:blipFill>
          <a:blip r:embed="rId2"/>
          <a:srcRect t="81" b="81"/>
          <a:stretch>
            <a:fillRect/>
          </a:stretch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18235" y="647700"/>
            <a:ext cx="6924675" cy="92202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1118235" y="647700"/>
            <a:ext cx="6924675" cy="92202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5400" b="1" kern="0" spc="300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r>
              <a:rPr lang="en-US" sz="3200" b="1" kern="0" spc="300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/CONTENTS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7601585" y="2457450"/>
            <a:ext cx="2131060" cy="441325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165" y="648335"/>
            <a:ext cx="2997835" cy="6209665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8488680" y="556260"/>
            <a:ext cx="1139190" cy="720725"/>
          </a:xfrm>
          <a:custGeom>
            <a:avLst/>
            <a:gdLst/>
            <a:ahLst/>
            <a:cxnLst/>
            <a:rect l="l" t="t" r="r" b="b"/>
            <a:pathLst>
              <a:path w="1139190" h="720725">
                <a:moveTo>
                  <a:pt x="50717" y="25696"/>
                </a:moveTo>
                <a:cubicBezTo>
                  <a:pt x="50717" y="39943"/>
                  <a:pt x="39146" y="51493"/>
                  <a:pt x="24872" y="51493"/>
                </a:cubicBezTo>
                <a:cubicBezTo>
                  <a:pt x="10598" y="51493"/>
                  <a:pt x="-973" y="39943"/>
                  <a:pt x="-973" y="25696"/>
                </a:cubicBezTo>
                <a:cubicBezTo>
                  <a:pt x="-973" y="11449"/>
                  <a:pt x="10598" y="-101"/>
                  <a:pt x="24872" y="-101"/>
                </a:cubicBezTo>
                <a:cubicBezTo>
                  <a:pt x="39140" y="-108"/>
                  <a:pt x="50710" y="11432"/>
                  <a:pt x="50717" y="25671"/>
                </a:cubicBezTo>
                <a:cubicBezTo>
                  <a:pt x="50717" y="25680"/>
                  <a:pt x="50717" y="25688"/>
                  <a:pt x="50717" y="25696"/>
                </a:cubicBezTo>
                <a:close/>
                <a:moveTo>
                  <a:pt x="268424" y="25696"/>
                </a:moveTo>
                <a:cubicBezTo>
                  <a:pt x="268424" y="39943"/>
                  <a:pt x="256852" y="51493"/>
                  <a:pt x="242578" y="51493"/>
                </a:cubicBezTo>
                <a:cubicBezTo>
                  <a:pt x="228305" y="51493"/>
                  <a:pt x="216733" y="39943"/>
                  <a:pt x="216733" y="25696"/>
                </a:cubicBezTo>
                <a:cubicBezTo>
                  <a:pt x="216733" y="11449"/>
                  <a:pt x="228305" y="-101"/>
                  <a:pt x="242578" y="-101"/>
                </a:cubicBezTo>
                <a:cubicBezTo>
                  <a:pt x="256844" y="-84"/>
                  <a:pt x="268408" y="11456"/>
                  <a:pt x="268424" y="25696"/>
                </a:cubicBezTo>
                <a:close/>
                <a:moveTo>
                  <a:pt x="486070" y="25696"/>
                </a:moveTo>
                <a:cubicBezTo>
                  <a:pt x="486070" y="39943"/>
                  <a:pt x="474498" y="51493"/>
                  <a:pt x="460225" y="51493"/>
                </a:cubicBezTo>
                <a:cubicBezTo>
                  <a:pt x="445951" y="51493"/>
                  <a:pt x="434380" y="39943"/>
                  <a:pt x="434380" y="25696"/>
                </a:cubicBezTo>
                <a:cubicBezTo>
                  <a:pt x="434380" y="11449"/>
                  <a:pt x="445951" y="-101"/>
                  <a:pt x="460225" y="-101"/>
                </a:cubicBezTo>
                <a:cubicBezTo>
                  <a:pt x="474492" y="-108"/>
                  <a:pt x="486062" y="11432"/>
                  <a:pt x="486070" y="25671"/>
                </a:cubicBezTo>
                <a:cubicBezTo>
                  <a:pt x="486070" y="25680"/>
                  <a:pt x="486070" y="25688"/>
                  <a:pt x="486070" y="25696"/>
                </a:cubicBezTo>
                <a:close/>
                <a:moveTo>
                  <a:pt x="703777" y="25696"/>
                </a:moveTo>
                <a:cubicBezTo>
                  <a:pt x="703777" y="39943"/>
                  <a:pt x="692206" y="51493"/>
                  <a:pt x="677932" y="51493"/>
                </a:cubicBezTo>
                <a:cubicBezTo>
                  <a:pt x="663658" y="51493"/>
                  <a:pt x="652087" y="39943"/>
                  <a:pt x="652087" y="25696"/>
                </a:cubicBezTo>
                <a:cubicBezTo>
                  <a:pt x="652087" y="11449"/>
                  <a:pt x="663658" y="-101"/>
                  <a:pt x="677932" y="-101"/>
                </a:cubicBezTo>
                <a:cubicBezTo>
                  <a:pt x="692200" y="-108"/>
                  <a:pt x="703769" y="11432"/>
                  <a:pt x="703777" y="25671"/>
                </a:cubicBezTo>
                <a:cubicBezTo>
                  <a:pt x="703777" y="25680"/>
                  <a:pt x="703777" y="25688"/>
                  <a:pt x="703777" y="25696"/>
                </a:cubicBezTo>
                <a:close/>
                <a:moveTo>
                  <a:pt x="921484" y="25696"/>
                </a:moveTo>
                <a:cubicBezTo>
                  <a:pt x="921484" y="39943"/>
                  <a:pt x="909913" y="51493"/>
                  <a:pt x="895639" y="51493"/>
                </a:cubicBezTo>
                <a:cubicBezTo>
                  <a:pt x="881366" y="51493"/>
                  <a:pt x="869794" y="39943"/>
                  <a:pt x="869794" y="25696"/>
                </a:cubicBezTo>
                <a:cubicBezTo>
                  <a:pt x="869794" y="11449"/>
                  <a:pt x="881366" y="-101"/>
                  <a:pt x="895639" y="-101"/>
                </a:cubicBezTo>
                <a:cubicBezTo>
                  <a:pt x="909907" y="-108"/>
                  <a:pt x="921477" y="11432"/>
                  <a:pt x="921484" y="25671"/>
                </a:cubicBezTo>
                <a:cubicBezTo>
                  <a:pt x="921484" y="25680"/>
                  <a:pt x="921484" y="25688"/>
                  <a:pt x="921484" y="25696"/>
                </a:cubicBezTo>
                <a:close/>
                <a:moveTo>
                  <a:pt x="1139190" y="25696"/>
                </a:moveTo>
                <a:cubicBezTo>
                  <a:pt x="1139190" y="39943"/>
                  <a:pt x="1127619" y="51493"/>
                  <a:pt x="1113345" y="51493"/>
                </a:cubicBezTo>
                <a:cubicBezTo>
                  <a:pt x="1099071" y="51493"/>
                  <a:pt x="1087500" y="39943"/>
                  <a:pt x="1087500" y="25696"/>
                </a:cubicBezTo>
                <a:cubicBezTo>
                  <a:pt x="1087500" y="11449"/>
                  <a:pt x="1099071" y="-101"/>
                  <a:pt x="1113345" y="-101"/>
                </a:cubicBezTo>
                <a:cubicBezTo>
                  <a:pt x="1127611" y="-84"/>
                  <a:pt x="1139174" y="11456"/>
                  <a:pt x="1139190" y="25696"/>
                </a:cubicBezTo>
                <a:close/>
                <a:moveTo>
                  <a:pt x="50717" y="193004"/>
                </a:moveTo>
                <a:cubicBezTo>
                  <a:pt x="50717" y="207251"/>
                  <a:pt x="39146" y="218801"/>
                  <a:pt x="24872" y="218801"/>
                </a:cubicBezTo>
                <a:cubicBezTo>
                  <a:pt x="10598" y="218801"/>
                  <a:pt x="-973" y="207251"/>
                  <a:pt x="-973" y="193004"/>
                </a:cubicBezTo>
                <a:cubicBezTo>
                  <a:pt x="-973" y="178757"/>
                  <a:pt x="10598" y="167207"/>
                  <a:pt x="24872" y="167207"/>
                </a:cubicBezTo>
                <a:cubicBezTo>
                  <a:pt x="39140" y="167200"/>
                  <a:pt x="50710" y="178740"/>
                  <a:pt x="50717" y="192980"/>
                </a:cubicBezTo>
                <a:cubicBezTo>
                  <a:pt x="50717" y="192988"/>
                  <a:pt x="50717" y="192996"/>
                  <a:pt x="50717" y="193004"/>
                </a:cubicBezTo>
                <a:close/>
                <a:moveTo>
                  <a:pt x="268424" y="193004"/>
                </a:moveTo>
                <a:cubicBezTo>
                  <a:pt x="268424" y="207251"/>
                  <a:pt x="256852" y="218801"/>
                  <a:pt x="242578" y="218801"/>
                </a:cubicBezTo>
                <a:cubicBezTo>
                  <a:pt x="228305" y="218801"/>
                  <a:pt x="216733" y="207251"/>
                  <a:pt x="216733" y="193004"/>
                </a:cubicBezTo>
                <a:cubicBezTo>
                  <a:pt x="216733" y="178757"/>
                  <a:pt x="228305" y="167207"/>
                  <a:pt x="242578" y="167207"/>
                </a:cubicBezTo>
                <a:cubicBezTo>
                  <a:pt x="256844" y="167224"/>
                  <a:pt x="268408" y="178764"/>
                  <a:pt x="268424" y="193004"/>
                </a:cubicBezTo>
                <a:close/>
                <a:moveTo>
                  <a:pt x="486070" y="193004"/>
                </a:moveTo>
                <a:cubicBezTo>
                  <a:pt x="486070" y="207251"/>
                  <a:pt x="474498" y="218801"/>
                  <a:pt x="460225" y="218801"/>
                </a:cubicBezTo>
                <a:cubicBezTo>
                  <a:pt x="445951" y="218801"/>
                  <a:pt x="434380" y="207251"/>
                  <a:pt x="434380" y="193004"/>
                </a:cubicBezTo>
                <a:cubicBezTo>
                  <a:pt x="434380" y="178757"/>
                  <a:pt x="445951" y="167207"/>
                  <a:pt x="460225" y="167207"/>
                </a:cubicBezTo>
                <a:cubicBezTo>
                  <a:pt x="474492" y="167200"/>
                  <a:pt x="486062" y="178740"/>
                  <a:pt x="486070" y="192980"/>
                </a:cubicBezTo>
                <a:cubicBezTo>
                  <a:pt x="486070" y="192988"/>
                  <a:pt x="486070" y="192996"/>
                  <a:pt x="486070" y="193004"/>
                </a:cubicBezTo>
                <a:close/>
                <a:moveTo>
                  <a:pt x="703777" y="193004"/>
                </a:moveTo>
                <a:cubicBezTo>
                  <a:pt x="703777" y="207251"/>
                  <a:pt x="692206" y="218801"/>
                  <a:pt x="677932" y="218801"/>
                </a:cubicBezTo>
                <a:cubicBezTo>
                  <a:pt x="663658" y="218801"/>
                  <a:pt x="652087" y="207251"/>
                  <a:pt x="652087" y="193004"/>
                </a:cubicBezTo>
                <a:cubicBezTo>
                  <a:pt x="652087" y="178757"/>
                  <a:pt x="663658" y="167207"/>
                  <a:pt x="677932" y="167207"/>
                </a:cubicBezTo>
                <a:cubicBezTo>
                  <a:pt x="692200" y="167200"/>
                  <a:pt x="703769" y="178740"/>
                  <a:pt x="703777" y="192980"/>
                </a:cubicBezTo>
                <a:cubicBezTo>
                  <a:pt x="703777" y="192988"/>
                  <a:pt x="703777" y="192996"/>
                  <a:pt x="703777" y="193004"/>
                </a:cubicBezTo>
                <a:close/>
                <a:moveTo>
                  <a:pt x="921484" y="193004"/>
                </a:moveTo>
                <a:cubicBezTo>
                  <a:pt x="921484" y="207251"/>
                  <a:pt x="909913" y="218801"/>
                  <a:pt x="895639" y="218801"/>
                </a:cubicBezTo>
                <a:cubicBezTo>
                  <a:pt x="881366" y="218801"/>
                  <a:pt x="869794" y="207251"/>
                  <a:pt x="869794" y="193004"/>
                </a:cubicBezTo>
                <a:cubicBezTo>
                  <a:pt x="869794" y="178757"/>
                  <a:pt x="881366" y="167207"/>
                  <a:pt x="895639" y="167207"/>
                </a:cubicBezTo>
                <a:cubicBezTo>
                  <a:pt x="909907" y="167200"/>
                  <a:pt x="921477" y="178740"/>
                  <a:pt x="921484" y="192980"/>
                </a:cubicBezTo>
                <a:cubicBezTo>
                  <a:pt x="921484" y="192988"/>
                  <a:pt x="921484" y="192996"/>
                  <a:pt x="921484" y="193004"/>
                </a:cubicBezTo>
                <a:close/>
                <a:moveTo>
                  <a:pt x="1139190" y="193004"/>
                </a:moveTo>
                <a:cubicBezTo>
                  <a:pt x="1139190" y="207251"/>
                  <a:pt x="1127619" y="218801"/>
                  <a:pt x="1113345" y="218801"/>
                </a:cubicBezTo>
                <a:cubicBezTo>
                  <a:pt x="1099071" y="218801"/>
                  <a:pt x="1087500" y="207251"/>
                  <a:pt x="1087500" y="193004"/>
                </a:cubicBezTo>
                <a:cubicBezTo>
                  <a:pt x="1087500" y="178757"/>
                  <a:pt x="1099071" y="167207"/>
                  <a:pt x="1113345" y="167207"/>
                </a:cubicBezTo>
                <a:cubicBezTo>
                  <a:pt x="1127611" y="167224"/>
                  <a:pt x="1139174" y="178764"/>
                  <a:pt x="1139190" y="193004"/>
                </a:cubicBezTo>
                <a:close/>
                <a:moveTo>
                  <a:pt x="50717" y="360312"/>
                </a:moveTo>
                <a:cubicBezTo>
                  <a:pt x="50717" y="374559"/>
                  <a:pt x="39146" y="386109"/>
                  <a:pt x="24872" y="386109"/>
                </a:cubicBezTo>
                <a:cubicBezTo>
                  <a:pt x="10598" y="386109"/>
                  <a:pt x="-973" y="374559"/>
                  <a:pt x="-973" y="360312"/>
                </a:cubicBezTo>
                <a:cubicBezTo>
                  <a:pt x="-973" y="346065"/>
                  <a:pt x="10598" y="334516"/>
                  <a:pt x="24872" y="334516"/>
                </a:cubicBezTo>
                <a:cubicBezTo>
                  <a:pt x="39140" y="334509"/>
                  <a:pt x="50710" y="346047"/>
                  <a:pt x="50717" y="360287"/>
                </a:cubicBezTo>
                <a:cubicBezTo>
                  <a:pt x="50717" y="360295"/>
                  <a:pt x="50717" y="360304"/>
                  <a:pt x="50717" y="360312"/>
                </a:cubicBezTo>
                <a:close/>
                <a:moveTo>
                  <a:pt x="268424" y="360312"/>
                </a:moveTo>
                <a:cubicBezTo>
                  <a:pt x="268424" y="374559"/>
                  <a:pt x="256852" y="386109"/>
                  <a:pt x="242578" y="386109"/>
                </a:cubicBezTo>
                <a:cubicBezTo>
                  <a:pt x="228305" y="386109"/>
                  <a:pt x="216733" y="374559"/>
                  <a:pt x="216733" y="360312"/>
                </a:cubicBezTo>
                <a:cubicBezTo>
                  <a:pt x="216733" y="346065"/>
                  <a:pt x="228305" y="334516"/>
                  <a:pt x="242578" y="334516"/>
                </a:cubicBezTo>
                <a:cubicBezTo>
                  <a:pt x="256844" y="334532"/>
                  <a:pt x="268408" y="346072"/>
                  <a:pt x="268424" y="360312"/>
                </a:cubicBezTo>
                <a:close/>
                <a:moveTo>
                  <a:pt x="486070" y="360312"/>
                </a:moveTo>
                <a:cubicBezTo>
                  <a:pt x="486070" y="374559"/>
                  <a:pt x="474498" y="386109"/>
                  <a:pt x="460225" y="386109"/>
                </a:cubicBezTo>
                <a:cubicBezTo>
                  <a:pt x="445951" y="386109"/>
                  <a:pt x="434380" y="374559"/>
                  <a:pt x="434380" y="360312"/>
                </a:cubicBezTo>
                <a:cubicBezTo>
                  <a:pt x="434380" y="346065"/>
                  <a:pt x="445951" y="334516"/>
                  <a:pt x="460225" y="334516"/>
                </a:cubicBezTo>
                <a:cubicBezTo>
                  <a:pt x="474492" y="334509"/>
                  <a:pt x="486062" y="346047"/>
                  <a:pt x="486070" y="360287"/>
                </a:cubicBezTo>
                <a:cubicBezTo>
                  <a:pt x="486070" y="360295"/>
                  <a:pt x="486070" y="360304"/>
                  <a:pt x="486070" y="360312"/>
                </a:cubicBezTo>
                <a:close/>
                <a:moveTo>
                  <a:pt x="703777" y="360312"/>
                </a:moveTo>
                <a:cubicBezTo>
                  <a:pt x="703777" y="374559"/>
                  <a:pt x="692206" y="386109"/>
                  <a:pt x="677932" y="386109"/>
                </a:cubicBezTo>
                <a:cubicBezTo>
                  <a:pt x="663658" y="386109"/>
                  <a:pt x="652087" y="374559"/>
                  <a:pt x="652087" y="360312"/>
                </a:cubicBezTo>
                <a:cubicBezTo>
                  <a:pt x="652087" y="346065"/>
                  <a:pt x="663658" y="334516"/>
                  <a:pt x="677932" y="334516"/>
                </a:cubicBezTo>
                <a:cubicBezTo>
                  <a:pt x="692200" y="334509"/>
                  <a:pt x="703769" y="346047"/>
                  <a:pt x="703777" y="360287"/>
                </a:cubicBezTo>
                <a:cubicBezTo>
                  <a:pt x="703777" y="360295"/>
                  <a:pt x="703777" y="360304"/>
                  <a:pt x="703777" y="360312"/>
                </a:cubicBezTo>
                <a:close/>
                <a:moveTo>
                  <a:pt x="921484" y="360312"/>
                </a:moveTo>
                <a:cubicBezTo>
                  <a:pt x="921484" y="374559"/>
                  <a:pt x="909913" y="386109"/>
                  <a:pt x="895639" y="386109"/>
                </a:cubicBezTo>
                <a:cubicBezTo>
                  <a:pt x="881366" y="386109"/>
                  <a:pt x="869794" y="374559"/>
                  <a:pt x="869794" y="360312"/>
                </a:cubicBezTo>
                <a:cubicBezTo>
                  <a:pt x="869794" y="346065"/>
                  <a:pt x="881366" y="334516"/>
                  <a:pt x="895639" y="334516"/>
                </a:cubicBezTo>
                <a:cubicBezTo>
                  <a:pt x="909907" y="334509"/>
                  <a:pt x="921477" y="346047"/>
                  <a:pt x="921484" y="360287"/>
                </a:cubicBezTo>
                <a:cubicBezTo>
                  <a:pt x="921484" y="360295"/>
                  <a:pt x="921484" y="360304"/>
                  <a:pt x="921484" y="360312"/>
                </a:cubicBezTo>
                <a:close/>
                <a:moveTo>
                  <a:pt x="1139190" y="360312"/>
                </a:moveTo>
                <a:cubicBezTo>
                  <a:pt x="1139190" y="374559"/>
                  <a:pt x="1127619" y="386109"/>
                  <a:pt x="1113345" y="386109"/>
                </a:cubicBezTo>
                <a:cubicBezTo>
                  <a:pt x="1099071" y="386109"/>
                  <a:pt x="1087500" y="374559"/>
                  <a:pt x="1087500" y="360312"/>
                </a:cubicBezTo>
                <a:cubicBezTo>
                  <a:pt x="1087500" y="346065"/>
                  <a:pt x="1099071" y="334516"/>
                  <a:pt x="1113345" y="334516"/>
                </a:cubicBezTo>
                <a:cubicBezTo>
                  <a:pt x="1127611" y="334532"/>
                  <a:pt x="1139174" y="346072"/>
                  <a:pt x="1139190" y="360312"/>
                </a:cubicBezTo>
                <a:close/>
                <a:moveTo>
                  <a:pt x="50717" y="527620"/>
                </a:moveTo>
                <a:cubicBezTo>
                  <a:pt x="50717" y="541867"/>
                  <a:pt x="39146" y="553417"/>
                  <a:pt x="24872" y="553417"/>
                </a:cubicBezTo>
                <a:cubicBezTo>
                  <a:pt x="10598" y="553417"/>
                  <a:pt x="-973" y="541867"/>
                  <a:pt x="-973" y="527620"/>
                </a:cubicBezTo>
                <a:cubicBezTo>
                  <a:pt x="-973" y="513373"/>
                  <a:pt x="10598" y="501824"/>
                  <a:pt x="24872" y="501824"/>
                </a:cubicBezTo>
                <a:cubicBezTo>
                  <a:pt x="39140" y="501817"/>
                  <a:pt x="50710" y="513355"/>
                  <a:pt x="50717" y="527595"/>
                </a:cubicBezTo>
                <a:cubicBezTo>
                  <a:pt x="50717" y="527604"/>
                  <a:pt x="50717" y="527612"/>
                  <a:pt x="50717" y="527620"/>
                </a:cubicBezTo>
                <a:close/>
                <a:moveTo>
                  <a:pt x="268424" y="527620"/>
                </a:moveTo>
                <a:cubicBezTo>
                  <a:pt x="268424" y="541867"/>
                  <a:pt x="256852" y="553417"/>
                  <a:pt x="242578" y="553417"/>
                </a:cubicBezTo>
                <a:cubicBezTo>
                  <a:pt x="228305" y="553417"/>
                  <a:pt x="216733" y="541867"/>
                  <a:pt x="216733" y="527620"/>
                </a:cubicBezTo>
                <a:cubicBezTo>
                  <a:pt x="216733" y="513373"/>
                  <a:pt x="228305" y="501824"/>
                  <a:pt x="242578" y="501824"/>
                </a:cubicBezTo>
                <a:cubicBezTo>
                  <a:pt x="256844" y="501841"/>
                  <a:pt x="268408" y="513380"/>
                  <a:pt x="268424" y="527620"/>
                </a:cubicBezTo>
                <a:close/>
                <a:moveTo>
                  <a:pt x="486070" y="527620"/>
                </a:moveTo>
                <a:cubicBezTo>
                  <a:pt x="486070" y="541867"/>
                  <a:pt x="474498" y="553417"/>
                  <a:pt x="460225" y="553417"/>
                </a:cubicBezTo>
                <a:cubicBezTo>
                  <a:pt x="445951" y="553417"/>
                  <a:pt x="434380" y="541867"/>
                  <a:pt x="434380" y="527620"/>
                </a:cubicBezTo>
                <a:cubicBezTo>
                  <a:pt x="434380" y="513373"/>
                  <a:pt x="445951" y="501824"/>
                  <a:pt x="460225" y="501824"/>
                </a:cubicBezTo>
                <a:cubicBezTo>
                  <a:pt x="474492" y="501817"/>
                  <a:pt x="486062" y="513355"/>
                  <a:pt x="486070" y="527595"/>
                </a:cubicBezTo>
                <a:cubicBezTo>
                  <a:pt x="486070" y="527604"/>
                  <a:pt x="486070" y="527612"/>
                  <a:pt x="486070" y="527620"/>
                </a:cubicBezTo>
                <a:close/>
                <a:moveTo>
                  <a:pt x="703777" y="527620"/>
                </a:moveTo>
                <a:cubicBezTo>
                  <a:pt x="703777" y="541867"/>
                  <a:pt x="692206" y="553417"/>
                  <a:pt x="677932" y="553417"/>
                </a:cubicBezTo>
                <a:cubicBezTo>
                  <a:pt x="663658" y="553417"/>
                  <a:pt x="652087" y="541867"/>
                  <a:pt x="652087" y="527620"/>
                </a:cubicBezTo>
                <a:cubicBezTo>
                  <a:pt x="652087" y="513373"/>
                  <a:pt x="663658" y="501824"/>
                  <a:pt x="677932" y="501824"/>
                </a:cubicBezTo>
                <a:cubicBezTo>
                  <a:pt x="692200" y="501817"/>
                  <a:pt x="703769" y="513355"/>
                  <a:pt x="703777" y="527595"/>
                </a:cubicBezTo>
                <a:cubicBezTo>
                  <a:pt x="703777" y="527604"/>
                  <a:pt x="703777" y="527612"/>
                  <a:pt x="703777" y="527620"/>
                </a:cubicBezTo>
                <a:close/>
                <a:moveTo>
                  <a:pt x="921484" y="527620"/>
                </a:moveTo>
                <a:cubicBezTo>
                  <a:pt x="921484" y="541867"/>
                  <a:pt x="909913" y="553417"/>
                  <a:pt x="895639" y="553417"/>
                </a:cubicBezTo>
                <a:cubicBezTo>
                  <a:pt x="881366" y="553417"/>
                  <a:pt x="869794" y="541867"/>
                  <a:pt x="869794" y="527620"/>
                </a:cubicBezTo>
                <a:cubicBezTo>
                  <a:pt x="869794" y="513373"/>
                  <a:pt x="881366" y="501824"/>
                  <a:pt x="895639" y="501824"/>
                </a:cubicBezTo>
                <a:cubicBezTo>
                  <a:pt x="909907" y="501817"/>
                  <a:pt x="921477" y="513355"/>
                  <a:pt x="921484" y="527595"/>
                </a:cubicBezTo>
                <a:cubicBezTo>
                  <a:pt x="921484" y="527604"/>
                  <a:pt x="921484" y="527612"/>
                  <a:pt x="921484" y="527620"/>
                </a:cubicBezTo>
                <a:close/>
                <a:moveTo>
                  <a:pt x="1139190" y="527620"/>
                </a:moveTo>
                <a:cubicBezTo>
                  <a:pt x="1139190" y="541867"/>
                  <a:pt x="1127619" y="553417"/>
                  <a:pt x="1113345" y="553417"/>
                </a:cubicBezTo>
                <a:cubicBezTo>
                  <a:pt x="1099071" y="553417"/>
                  <a:pt x="1087500" y="541867"/>
                  <a:pt x="1087500" y="527620"/>
                </a:cubicBezTo>
                <a:cubicBezTo>
                  <a:pt x="1087500" y="513373"/>
                  <a:pt x="1099071" y="501824"/>
                  <a:pt x="1113345" y="501824"/>
                </a:cubicBezTo>
                <a:cubicBezTo>
                  <a:pt x="1127611" y="501841"/>
                  <a:pt x="1139174" y="513380"/>
                  <a:pt x="1139190" y="527620"/>
                </a:cubicBezTo>
                <a:close/>
                <a:moveTo>
                  <a:pt x="50717" y="694928"/>
                </a:moveTo>
                <a:cubicBezTo>
                  <a:pt x="50717" y="709176"/>
                  <a:pt x="39146" y="720725"/>
                  <a:pt x="24872" y="720725"/>
                </a:cubicBezTo>
                <a:cubicBezTo>
                  <a:pt x="10598" y="720725"/>
                  <a:pt x="-973" y="709176"/>
                  <a:pt x="-973" y="694928"/>
                </a:cubicBezTo>
                <a:cubicBezTo>
                  <a:pt x="-973" y="680681"/>
                  <a:pt x="10598" y="669132"/>
                  <a:pt x="24872" y="669132"/>
                </a:cubicBezTo>
                <a:cubicBezTo>
                  <a:pt x="39140" y="669125"/>
                  <a:pt x="50710" y="680663"/>
                  <a:pt x="50717" y="694903"/>
                </a:cubicBezTo>
                <a:cubicBezTo>
                  <a:pt x="50717" y="694911"/>
                  <a:pt x="50717" y="694919"/>
                  <a:pt x="50717" y="694928"/>
                </a:cubicBezTo>
                <a:close/>
                <a:moveTo>
                  <a:pt x="268424" y="694928"/>
                </a:moveTo>
                <a:cubicBezTo>
                  <a:pt x="268424" y="709176"/>
                  <a:pt x="256852" y="720725"/>
                  <a:pt x="242578" y="720725"/>
                </a:cubicBezTo>
                <a:cubicBezTo>
                  <a:pt x="228305" y="720725"/>
                  <a:pt x="216733" y="709176"/>
                  <a:pt x="216733" y="694928"/>
                </a:cubicBezTo>
                <a:cubicBezTo>
                  <a:pt x="216733" y="680681"/>
                  <a:pt x="228305" y="669132"/>
                  <a:pt x="242578" y="669132"/>
                </a:cubicBezTo>
                <a:cubicBezTo>
                  <a:pt x="256844" y="669148"/>
                  <a:pt x="268408" y="680688"/>
                  <a:pt x="268424" y="694928"/>
                </a:cubicBezTo>
                <a:close/>
                <a:moveTo>
                  <a:pt x="486070" y="694928"/>
                </a:moveTo>
                <a:cubicBezTo>
                  <a:pt x="486070" y="709176"/>
                  <a:pt x="474498" y="720725"/>
                  <a:pt x="460225" y="720725"/>
                </a:cubicBezTo>
                <a:cubicBezTo>
                  <a:pt x="445951" y="720725"/>
                  <a:pt x="434380" y="709176"/>
                  <a:pt x="434380" y="694928"/>
                </a:cubicBezTo>
                <a:cubicBezTo>
                  <a:pt x="434380" y="680681"/>
                  <a:pt x="445951" y="669132"/>
                  <a:pt x="460225" y="669132"/>
                </a:cubicBezTo>
                <a:cubicBezTo>
                  <a:pt x="474492" y="669125"/>
                  <a:pt x="486062" y="680663"/>
                  <a:pt x="486070" y="694903"/>
                </a:cubicBezTo>
                <a:cubicBezTo>
                  <a:pt x="486070" y="694911"/>
                  <a:pt x="486070" y="694919"/>
                  <a:pt x="486070" y="694928"/>
                </a:cubicBezTo>
                <a:close/>
                <a:moveTo>
                  <a:pt x="703777" y="694928"/>
                </a:moveTo>
                <a:cubicBezTo>
                  <a:pt x="703777" y="709176"/>
                  <a:pt x="692206" y="720725"/>
                  <a:pt x="677932" y="720725"/>
                </a:cubicBezTo>
                <a:cubicBezTo>
                  <a:pt x="663658" y="720725"/>
                  <a:pt x="652087" y="709176"/>
                  <a:pt x="652087" y="694928"/>
                </a:cubicBezTo>
                <a:cubicBezTo>
                  <a:pt x="652087" y="680681"/>
                  <a:pt x="663658" y="669132"/>
                  <a:pt x="677932" y="669132"/>
                </a:cubicBezTo>
                <a:cubicBezTo>
                  <a:pt x="692200" y="669125"/>
                  <a:pt x="703769" y="680663"/>
                  <a:pt x="703777" y="694903"/>
                </a:cubicBezTo>
                <a:cubicBezTo>
                  <a:pt x="703777" y="694911"/>
                  <a:pt x="703777" y="694919"/>
                  <a:pt x="703777" y="694928"/>
                </a:cubicBezTo>
                <a:close/>
                <a:moveTo>
                  <a:pt x="921484" y="694928"/>
                </a:moveTo>
                <a:cubicBezTo>
                  <a:pt x="921484" y="709176"/>
                  <a:pt x="909913" y="720725"/>
                  <a:pt x="895639" y="720725"/>
                </a:cubicBezTo>
                <a:cubicBezTo>
                  <a:pt x="881366" y="720725"/>
                  <a:pt x="869794" y="709176"/>
                  <a:pt x="869794" y="694928"/>
                </a:cubicBezTo>
                <a:cubicBezTo>
                  <a:pt x="869794" y="680681"/>
                  <a:pt x="881366" y="669132"/>
                  <a:pt x="895639" y="669132"/>
                </a:cubicBezTo>
                <a:cubicBezTo>
                  <a:pt x="909907" y="669125"/>
                  <a:pt x="921477" y="680663"/>
                  <a:pt x="921484" y="694903"/>
                </a:cubicBezTo>
                <a:cubicBezTo>
                  <a:pt x="921484" y="694911"/>
                  <a:pt x="921484" y="694919"/>
                  <a:pt x="921484" y="694928"/>
                </a:cubicBezTo>
                <a:close/>
                <a:moveTo>
                  <a:pt x="1139190" y="694928"/>
                </a:moveTo>
                <a:cubicBezTo>
                  <a:pt x="1139190" y="709176"/>
                  <a:pt x="1127619" y="720725"/>
                  <a:pt x="1113345" y="720725"/>
                </a:cubicBezTo>
                <a:cubicBezTo>
                  <a:pt x="1099071" y="720725"/>
                  <a:pt x="1087500" y="709176"/>
                  <a:pt x="1087500" y="694928"/>
                </a:cubicBezTo>
                <a:cubicBezTo>
                  <a:pt x="1087500" y="680681"/>
                  <a:pt x="1099071" y="669132"/>
                  <a:pt x="1113345" y="669132"/>
                </a:cubicBezTo>
                <a:cubicBezTo>
                  <a:pt x="1127611" y="669148"/>
                  <a:pt x="1139174" y="680688"/>
                  <a:pt x="1139190" y="69492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 3"/>
          <p:cNvSpPr/>
          <p:nvPr/>
        </p:nvSpPr>
        <p:spPr>
          <a:xfrm>
            <a:off x="8488680" y="556260"/>
            <a:ext cx="1139190" cy="7207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202055" y="1777365"/>
            <a:ext cx="7804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2156460" y="1837055"/>
            <a:ext cx="6160135" cy="425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痛点与机会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202055" y="2470150"/>
            <a:ext cx="8185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2156460" y="2528570"/>
            <a:ext cx="6160135" cy="425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产品与差异化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1202055" y="3162935"/>
            <a:ext cx="8185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2156460" y="3221355"/>
            <a:ext cx="6160135" cy="425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商业与财务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202055" y="3855720"/>
            <a:ext cx="8185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2156460" y="3914140"/>
            <a:ext cx="6160135" cy="425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增长与风险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202055" y="4548505"/>
            <a:ext cx="8185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2156460" y="4600575"/>
            <a:ext cx="6160135" cy="425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愿景与融资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1202055" y="5241290"/>
            <a:ext cx="8185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2156460" y="5287010"/>
            <a:ext cx="6160135" cy="425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致谢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67375" y="1689100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400199" y="79177"/>
                </a:moveTo>
                <a:lnTo>
                  <a:pt x="226665" y="272058"/>
                </a:lnTo>
                <a:cubicBezTo>
                  <a:pt x="219819" y="279648"/>
                  <a:pt x="220117" y="291405"/>
                  <a:pt x="227409" y="298698"/>
                </a:cubicBezTo>
                <a:cubicBezTo>
                  <a:pt x="272802" y="344091"/>
                  <a:pt x="346472" y="344091"/>
                  <a:pt x="391864" y="298698"/>
                </a:cubicBezTo>
                <a:lnTo>
                  <a:pt x="439192" y="251371"/>
                </a:lnTo>
                <a:cubicBezTo>
                  <a:pt x="445443" y="245120"/>
                  <a:pt x="453330" y="241697"/>
                  <a:pt x="461367" y="241102"/>
                </a:cubicBezTo>
                <a:cubicBezTo>
                  <a:pt x="471488" y="240209"/>
                  <a:pt x="481905" y="243632"/>
                  <a:pt x="489645" y="251371"/>
                </a:cubicBezTo>
                <a:lnTo>
                  <a:pt x="752475" y="511969"/>
                </a:lnTo>
                <a:lnTo>
                  <a:pt x="857250" y="428625"/>
                </a:lnTo>
                <a:lnTo>
                  <a:pt x="857250" y="0"/>
                </a:lnTo>
                <a:lnTo>
                  <a:pt x="690563" y="95250"/>
                </a:lnTo>
                <a:lnTo>
                  <a:pt x="655141" y="71586"/>
                </a:lnTo>
                <a:cubicBezTo>
                  <a:pt x="631627" y="55959"/>
                  <a:pt x="604093" y="47625"/>
                  <a:pt x="575816" y="47625"/>
                </a:cubicBezTo>
                <a:lnTo>
                  <a:pt x="471041" y="47625"/>
                </a:lnTo>
                <a:cubicBezTo>
                  <a:pt x="469404" y="47625"/>
                  <a:pt x="467618" y="47625"/>
                  <a:pt x="465981" y="47774"/>
                </a:cubicBezTo>
                <a:cubicBezTo>
                  <a:pt x="440829" y="49113"/>
                  <a:pt x="417165" y="60424"/>
                  <a:pt x="400199" y="79177"/>
                </a:cubicBezTo>
                <a:close/>
                <a:moveTo>
                  <a:pt x="173534" y="224284"/>
                </a:moveTo>
                <a:lnTo>
                  <a:pt x="332482" y="47625"/>
                </a:lnTo>
                <a:lnTo>
                  <a:pt x="273546" y="47625"/>
                </a:lnTo>
                <a:cubicBezTo>
                  <a:pt x="235595" y="47625"/>
                  <a:pt x="199281" y="62657"/>
                  <a:pt x="172492" y="89446"/>
                </a:cubicBezTo>
                <a:lnTo>
                  <a:pt x="0" y="285750"/>
                </a:lnTo>
                <a:lnTo>
                  <a:pt x="0" y="809625"/>
                </a:lnTo>
                <a:lnTo>
                  <a:pt x="214313" y="607219"/>
                </a:lnTo>
                <a:lnTo>
                  <a:pt x="232767" y="622548"/>
                </a:lnTo>
                <a:cubicBezTo>
                  <a:pt x="266998" y="651123"/>
                  <a:pt x="310158" y="666750"/>
                  <a:pt x="354657" y="666750"/>
                </a:cubicBezTo>
                <a:lnTo>
                  <a:pt x="378023" y="666750"/>
                </a:lnTo>
                <a:lnTo>
                  <a:pt x="367605" y="656332"/>
                </a:lnTo>
                <a:cubicBezTo>
                  <a:pt x="353616" y="642342"/>
                  <a:pt x="353616" y="619720"/>
                  <a:pt x="367605" y="605879"/>
                </a:cubicBezTo>
                <a:cubicBezTo>
                  <a:pt x="381595" y="592038"/>
                  <a:pt x="404217" y="591889"/>
                  <a:pt x="418058" y="605879"/>
                </a:cubicBezTo>
                <a:lnTo>
                  <a:pt x="479078" y="666899"/>
                </a:lnTo>
                <a:lnTo>
                  <a:pt x="492472" y="666899"/>
                </a:lnTo>
                <a:cubicBezTo>
                  <a:pt x="520898" y="666899"/>
                  <a:pt x="548729" y="660499"/>
                  <a:pt x="574030" y="648593"/>
                </a:cubicBezTo>
                <a:lnTo>
                  <a:pt x="534293" y="608707"/>
                </a:lnTo>
                <a:cubicBezTo>
                  <a:pt x="520303" y="594717"/>
                  <a:pt x="520303" y="572095"/>
                  <a:pt x="534293" y="558254"/>
                </a:cubicBezTo>
                <a:cubicBezTo>
                  <a:pt x="548283" y="544413"/>
                  <a:pt x="570905" y="544264"/>
                  <a:pt x="584746" y="558254"/>
                </a:cubicBezTo>
                <a:lnTo>
                  <a:pt x="632371" y="605879"/>
                </a:lnTo>
                <a:lnTo>
                  <a:pt x="658416" y="579834"/>
                </a:lnTo>
                <a:cubicBezTo>
                  <a:pt x="671661" y="566589"/>
                  <a:pt x="675531" y="547390"/>
                  <a:pt x="669727" y="530572"/>
                </a:cubicBezTo>
                <a:lnTo>
                  <a:pt x="464493" y="326975"/>
                </a:lnTo>
                <a:lnTo>
                  <a:pt x="442317" y="349151"/>
                </a:lnTo>
                <a:cubicBezTo>
                  <a:pt x="368945" y="422523"/>
                  <a:pt x="250180" y="422523"/>
                  <a:pt x="176808" y="349151"/>
                </a:cubicBezTo>
                <a:cubicBezTo>
                  <a:pt x="142577" y="314920"/>
                  <a:pt x="141238" y="260003"/>
                  <a:pt x="173534" y="224135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3" name="Text 1"/>
          <p:cNvSpPr/>
          <p:nvPr/>
        </p:nvSpPr>
        <p:spPr>
          <a:xfrm>
            <a:off x="3495278" y="2882900"/>
            <a:ext cx="52070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携手重塑教育未来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771650" y="3695700"/>
            <a:ext cx="8648700" cy="711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TutorAgent 坚信技术与教育结合能为每个孩子打开成长快车道，期待与资本、政策、学校多方合作，共同加速 AI 多智能体教学时代的到来。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413448" y="4813300"/>
            <a:ext cx="3365500" cy="0"/>
          </a:xfrm>
          <a:prstGeom prst="line">
            <a:avLst/>
          </a:prstGeom>
          <a:noFill/>
          <a:ln w="25400">
            <a:solidFill>
              <a:srgbClr val="FFC0CB"/>
            </a:solidFill>
            <a:prstDash val="solid"/>
            <a:headEnd type="none"/>
            <a:tailEnd type="none"/>
          </a:ln>
        </p:spPr>
      </p:sp>
      <p:sp>
        <p:nvSpPr>
          <p:cNvPr id="6" name="Text 4"/>
          <p:cNvSpPr/>
          <p:nvPr/>
        </p:nvSpPr>
        <p:spPr>
          <a:xfrm>
            <a:off x="4349948" y="5041900"/>
            <a:ext cx="3492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感谢聆听，期待与您深入交流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6-d3d3jg0s8jdo4os5deq0.png"/>
          <p:cNvPicPr>
            <a:picLocks noChangeAspect="1"/>
          </p:cNvPicPr>
          <p:nvPr/>
        </p:nvPicPr>
        <p:blipFill>
          <a:blip r:embed="rId2">
            <a:alphaModFix amt="23000"/>
          </a:blip>
          <a:srcRect l="-3272" t="-7630" r="-1074" b="-7855"/>
          <a:stretch>
            <a:fillRect/>
          </a:stretch>
        </p:blipFill>
        <p:spPr>
          <a:xfrm>
            <a:off x="6614160" y="2710815"/>
            <a:ext cx="2934970" cy="32467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700" y="1242695"/>
            <a:ext cx="7026275" cy="1346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8800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05180" y="2548255"/>
            <a:ext cx="471678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 YOU FOR WATCHING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4880" y="375793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7F7FFF"/>
          </a:solidFill>
        </p:spPr>
      </p:sp>
      <p:sp>
        <p:nvSpPr>
          <p:cNvPr id="6" name="Text 3"/>
          <p:cNvSpPr/>
          <p:nvPr/>
        </p:nvSpPr>
        <p:spPr>
          <a:xfrm>
            <a:off x="944880" y="3757930"/>
            <a:ext cx="919480" cy="6191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29-15:48:55-d3d3jpos8jdo4os5dfc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" y="982980"/>
            <a:ext cx="7760335" cy="22161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29-15:48:18-d3d3jggs8jdo4os5de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005" y="1898650"/>
            <a:ext cx="5547995" cy="4959350"/>
          </a:xfrm>
          <a:prstGeom prst="rect">
            <a:avLst/>
          </a:prstGeom>
        </p:spPr>
      </p:pic>
      <p:pic>
        <p:nvPicPr>
          <p:cNvPr id="9" name="Image 3" descr="https://kimi-img.moonshot.cn/pub/slides/slides_tmpl/image/25-09-29-15:48:16-d3d3jg0s8jdo4os5deq0.png"/>
          <p:cNvPicPr>
            <a:picLocks noChangeAspect="1"/>
          </p:cNvPicPr>
          <p:nvPr/>
        </p:nvPicPr>
        <p:blipFill>
          <a:blip r:embed="rId2"/>
          <a:srcRect l="-3272" t="-7630" r="-1074" b="-7855"/>
          <a:stretch>
            <a:fillRect/>
          </a:stretch>
        </p:blipFill>
        <p:spPr>
          <a:xfrm>
            <a:off x="9789160" y="393700"/>
            <a:ext cx="1947545" cy="2154555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9-29-15:48:15-d3d3jfos8jdo4os5dep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80" y="5125720"/>
            <a:ext cx="2233295" cy="61595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28040" y="5234305"/>
            <a:ext cx="2210435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汇报人:</a:t>
            </a:r>
            <a:r>
              <a:rPr lang="zh-CN" alt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贺小</a:t>
            </a:r>
            <a:r>
              <a:rPr lang="zh-CN" alt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珊</a:t>
            </a:r>
            <a:endParaRPr lang="zh-CN" altLang="en-US" sz="2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2" name="Image 5" descr="https://kimi-img.moonshot.cn/pub/slides/slides_tmpl/image/25-09-29-15:48:15-d3d3jfos8jdo4os5dep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850" y="5125720"/>
            <a:ext cx="2540000" cy="61595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3117850" y="5234305"/>
            <a:ext cx="254000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时间:2025/12/22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/>
          <p:cNvPicPr>
            <a:picLocks noChangeAspect="1"/>
          </p:cNvPicPr>
          <p:nvPr/>
        </p:nvPicPr>
        <p:blipFill>
          <a:blip r:embed="rId2"/>
          <a:srcRect t="81" b="81"/>
          <a:stretch>
            <a:fillRect/>
          </a:stretch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7533" y="3517265"/>
            <a:ext cx="5956935" cy="1568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痛点与机会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17533" y="1710690"/>
            <a:ext cx="5956935" cy="1568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1353185"/>
            <a:ext cx="2657475" cy="550481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 flipH="1">
            <a:off x="0" y="2518410"/>
            <a:ext cx="2094865" cy="43395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29-15:48:16-d3d3jg0s8jdo4os5de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65" y="2098040"/>
            <a:ext cx="1844675" cy="9931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219200"/>
            <a:ext cx="117094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ChatGPT 无法教会学生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11595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学生频繁使用通用大模型仍成绩停滞，根源在于模型只给答案不做教学。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126258" y="3225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42863" y="174843"/>
                </a:moveTo>
                <a:lnTo>
                  <a:pt x="229672" y="251728"/>
                </a:lnTo>
                <a:cubicBezTo>
                  <a:pt x="238423" y="255300"/>
                  <a:pt x="247710" y="257175"/>
                  <a:pt x="257175" y="257175"/>
                </a:cubicBezTo>
                <a:cubicBezTo>
                  <a:pt x="266640" y="257175"/>
                  <a:pt x="275927" y="255300"/>
                  <a:pt x="284678" y="251728"/>
                </a:cubicBezTo>
                <a:lnTo>
                  <a:pt x="501134" y="162610"/>
                </a:lnTo>
                <a:cubicBezTo>
                  <a:pt x="509171" y="159306"/>
                  <a:pt x="514350" y="151537"/>
                  <a:pt x="514350" y="142875"/>
                </a:cubicBezTo>
                <a:cubicBezTo>
                  <a:pt x="514350" y="134213"/>
                  <a:pt x="509171" y="126444"/>
                  <a:pt x="501134" y="123140"/>
                </a:cubicBezTo>
                <a:lnTo>
                  <a:pt x="284678" y="34022"/>
                </a:lnTo>
                <a:cubicBezTo>
                  <a:pt x="275927" y="30450"/>
                  <a:pt x="266640" y="28575"/>
                  <a:pt x="257175" y="28575"/>
                </a:cubicBezTo>
                <a:cubicBezTo>
                  <a:pt x="247710" y="28575"/>
                  <a:pt x="238423" y="30450"/>
                  <a:pt x="229672" y="34022"/>
                </a:cubicBezTo>
                <a:lnTo>
                  <a:pt x="13216" y="123140"/>
                </a:lnTo>
                <a:cubicBezTo>
                  <a:pt x="5179" y="126444"/>
                  <a:pt x="0" y="134213"/>
                  <a:pt x="0" y="142875"/>
                </a:cubicBezTo>
                <a:lnTo>
                  <a:pt x="0" y="407194"/>
                </a:lnTo>
                <a:cubicBezTo>
                  <a:pt x="0" y="419070"/>
                  <a:pt x="9555" y="428625"/>
                  <a:pt x="21431" y="428625"/>
                </a:cubicBezTo>
                <a:cubicBezTo>
                  <a:pt x="33308" y="428625"/>
                  <a:pt x="42863" y="419070"/>
                  <a:pt x="42863" y="407194"/>
                </a:cubicBezTo>
                <a:lnTo>
                  <a:pt x="42863" y="174843"/>
                </a:lnTo>
                <a:close/>
                <a:moveTo>
                  <a:pt x="85725" y="238869"/>
                </a:moveTo>
                <a:lnTo>
                  <a:pt x="85725" y="342900"/>
                </a:lnTo>
                <a:cubicBezTo>
                  <a:pt x="85725" y="390227"/>
                  <a:pt x="162520" y="428625"/>
                  <a:pt x="257175" y="428625"/>
                </a:cubicBezTo>
                <a:cubicBezTo>
                  <a:pt x="351830" y="428625"/>
                  <a:pt x="428625" y="390227"/>
                  <a:pt x="428625" y="342900"/>
                </a:cubicBezTo>
                <a:lnTo>
                  <a:pt x="428625" y="238780"/>
                </a:lnTo>
                <a:lnTo>
                  <a:pt x="301020" y="291376"/>
                </a:lnTo>
                <a:cubicBezTo>
                  <a:pt x="287089" y="297091"/>
                  <a:pt x="272266" y="300037"/>
                  <a:pt x="257175" y="300037"/>
                </a:cubicBezTo>
                <a:cubicBezTo>
                  <a:pt x="242084" y="300037"/>
                  <a:pt x="227261" y="297091"/>
                  <a:pt x="213330" y="291376"/>
                </a:cubicBezTo>
                <a:lnTo>
                  <a:pt x="85725" y="238780"/>
                </a:lnTo>
                <a:close/>
              </a:path>
            </a:pathLst>
          </a:custGeom>
          <a:solidFill>
            <a:srgbClr val="4A2B99"/>
          </a:solidFill>
        </p:spPr>
      </p:sp>
      <p:sp>
        <p:nvSpPr>
          <p:cNvPr id="5" name="Text 3"/>
          <p:cNvSpPr/>
          <p:nvPr/>
        </p:nvSpPr>
        <p:spPr>
          <a:xfrm>
            <a:off x="1814314" y="4064000"/>
            <a:ext cx="1143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过度学术化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183283" y="4368800"/>
            <a:ext cx="2400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解释太学术，不适合中小学生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148733" y="2590800"/>
            <a:ext cx="3848100" cy="2336800"/>
          </a:xfrm>
          <a:custGeom>
            <a:avLst/>
            <a:gdLst/>
            <a:ahLst/>
            <a:cxnLst/>
            <a:rect l="l" t="t" r="r" b="b"/>
            <a:pathLst>
              <a:path w="3848100" h="2336800">
                <a:moveTo>
                  <a:pt x="152406" y="0"/>
                </a:moveTo>
                <a:lnTo>
                  <a:pt x="3695694" y="0"/>
                </a:lnTo>
                <a:cubicBezTo>
                  <a:pt x="3779865" y="0"/>
                  <a:pt x="3848100" y="68235"/>
                  <a:pt x="3848100" y="152406"/>
                </a:cubicBezTo>
                <a:lnTo>
                  <a:pt x="3848100" y="2184394"/>
                </a:lnTo>
                <a:cubicBezTo>
                  <a:pt x="3848100" y="2268565"/>
                  <a:pt x="3779865" y="2336800"/>
                  <a:pt x="3695694" y="2336800"/>
                </a:cubicBezTo>
                <a:lnTo>
                  <a:pt x="152406" y="2336800"/>
                </a:lnTo>
                <a:cubicBezTo>
                  <a:pt x="68235" y="2336800"/>
                  <a:pt x="0" y="2268565"/>
                  <a:pt x="0" y="2184394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C0CB"/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5753100" y="31242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48816" y="-29647"/>
                </a:moveTo>
                <a:cubicBezTo>
                  <a:pt x="37624" y="-40838"/>
                  <a:pt x="19526" y="-40838"/>
                  <a:pt x="8453" y="-29647"/>
                </a:cubicBezTo>
                <a:cubicBezTo>
                  <a:pt x="-2619" y="-18455"/>
                  <a:pt x="-2738" y="-357"/>
                  <a:pt x="8334" y="10835"/>
                </a:cubicBezTo>
                <a:lnTo>
                  <a:pt x="636984" y="639485"/>
                </a:lnTo>
                <a:cubicBezTo>
                  <a:pt x="648176" y="650677"/>
                  <a:pt x="666274" y="650677"/>
                  <a:pt x="677347" y="639485"/>
                </a:cubicBezTo>
                <a:cubicBezTo>
                  <a:pt x="688419" y="628293"/>
                  <a:pt x="688538" y="610195"/>
                  <a:pt x="677347" y="599123"/>
                </a:cubicBezTo>
                <a:lnTo>
                  <a:pt x="532090" y="453866"/>
                </a:lnTo>
                <a:cubicBezTo>
                  <a:pt x="537091" y="449818"/>
                  <a:pt x="541973" y="445413"/>
                  <a:pt x="546497" y="440888"/>
                </a:cubicBezTo>
                <a:lnTo>
                  <a:pt x="631150" y="356235"/>
                </a:lnTo>
                <a:cubicBezTo>
                  <a:pt x="666036" y="321350"/>
                  <a:pt x="685681" y="273963"/>
                  <a:pt x="685681" y="224552"/>
                </a:cubicBezTo>
                <a:cubicBezTo>
                  <a:pt x="685681" y="121682"/>
                  <a:pt x="602337" y="38219"/>
                  <a:pt x="499348" y="38219"/>
                </a:cubicBezTo>
                <a:cubicBezTo>
                  <a:pt x="454938" y="38219"/>
                  <a:pt x="412313" y="54054"/>
                  <a:pt x="378738" y="82510"/>
                </a:cubicBezTo>
                <a:cubicBezTo>
                  <a:pt x="402907" y="94536"/>
                  <a:pt x="424815" y="110490"/>
                  <a:pt x="443627" y="129540"/>
                </a:cubicBezTo>
                <a:cubicBezTo>
                  <a:pt x="460415" y="119658"/>
                  <a:pt x="479584" y="114419"/>
                  <a:pt x="499348" y="114419"/>
                </a:cubicBezTo>
                <a:cubicBezTo>
                  <a:pt x="560189" y="114419"/>
                  <a:pt x="609481" y="163711"/>
                  <a:pt x="609481" y="224552"/>
                </a:cubicBezTo>
                <a:cubicBezTo>
                  <a:pt x="609481" y="253722"/>
                  <a:pt x="597932" y="281702"/>
                  <a:pt x="577215" y="302419"/>
                </a:cubicBezTo>
                <a:lnTo>
                  <a:pt x="492562" y="387072"/>
                </a:lnTo>
                <a:cubicBezTo>
                  <a:pt x="487918" y="391716"/>
                  <a:pt x="482917" y="395883"/>
                  <a:pt x="477560" y="399574"/>
                </a:cubicBezTo>
                <a:lnTo>
                  <a:pt x="421005" y="343019"/>
                </a:lnTo>
                <a:cubicBezTo>
                  <a:pt x="440650" y="341948"/>
                  <a:pt x="456367" y="325874"/>
                  <a:pt x="456962" y="305991"/>
                </a:cubicBezTo>
                <a:cubicBezTo>
                  <a:pt x="456962" y="304443"/>
                  <a:pt x="456962" y="302895"/>
                  <a:pt x="456962" y="301347"/>
                </a:cubicBezTo>
                <a:cubicBezTo>
                  <a:pt x="456962" y="198596"/>
                  <a:pt x="373737" y="114538"/>
                  <a:pt x="270629" y="114538"/>
                </a:cubicBezTo>
                <a:cubicBezTo>
                  <a:pt x="247769" y="114538"/>
                  <a:pt x="225504" y="118705"/>
                  <a:pt x="204549" y="126682"/>
                </a:cubicBezTo>
                <a:lnTo>
                  <a:pt x="48816" y="-29647"/>
                </a:lnTo>
                <a:close/>
                <a:moveTo>
                  <a:pt x="268962" y="190500"/>
                </a:moveTo>
                <a:cubicBezTo>
                  <a:pt x="269677" y="190500"/>
                  <a:pt x="270272" y="190500"/>
                  <a:pt x="270986" y="190500"/>
                </a:cubicBezTo>
                <a:cubicBezTo>
                  <a:pt x="288965" y="190500"/>
                  <a:pt x="306110" y="194905"/>
                  <a:pt x="321112" y="202644"/>
                </a:cubicBezTo>
                <a:cubicBezTo>
                  <a:pt x="323255" y="204073"/>
                  <a:pt x="325398" y="205383"/>
                  <a:pt x="327660" y="206335"/>
                </a:cubicBezTo>
                <a:cubicBezTo>
                  <a:pt x="359569" y="225743"/>
                  <a:pt x="381000" y="260985"/>
                  <a:pt x="381000" y="301109"/>
                </a:cubicBezTo>
                <a:cubicBezTo>
                  <a:pt x="381000" y="301585"/>
                  <a:pt x="381000" y="302062"/>
                  <a:pt x="381000" y="302538"/>
                </a:cubicBezTo>
                <a:lnTo>
                  <a:pt x="268962" y="190500"/>
                </a:lnTo>
                <a:close/>
                <a:moveTo>
                  <a:pt x="412194" y="495300"/>
                </a:moveTo>
                <a:lnTo>
                  <a:pt x="228600" y="311706"/>
                </a:lnTo>
                <a:cubicBezTo>
                  <a:pt x="230029" y="412433"/>
                  <a:pt x="311468" y="493752"/>
                  <a:pt x="412075" y="495181"/>
                </a:cubicBezTo>
                <a:close/>
                <a:moveTo>
                  <a:pt x="166330" y="249436"/>
                </a:moveTo>
                <a:lnTo>
                  <a:pt x="112395" y="195501"/>
                </a:lnTo>
                <a:lnTo>
                  <a:pt x="54531" y="253365"/>
                </a:lnTo>
                <a:cubicBezTo>
                  <a:pt x="19645" y="288250"/>
                  <a:pt x="0" y="335637"/>
                  <a:pt x="0" y="385048"/>
                </a:cubicBezTo>
                <a:cubicBezTo>
                  <a:pt x="0" y="487918"/>
                  <a:pt x="83344" y="571381"/>
                  <a:pt x="186333" y="571381"/>
                </a:cubicBezTo>
                <a:cubicBezTo>
                  <a:pt x="230624" y="571381"/>
                  <a:pt x="273368" y="555546"/>
                  <a:pt x="306943" y="527090"/>
                </a:cubicBezTo>
                <a:cubicBezTo>
                  <a:pt x="282773" y="515064"/>
                  <a:pt x="260747" y="499110"/>
                  <a:pt x="241935" y="480060"/>
                </a:cubicBezTo>
                <a:cubicBezTo>
                  <a:pt x="225266" y="489823"/>
                  <a:pt x="206097" y="495062"/>
                  <a:pt x="186333" y="495062"/>
                </a:cubicBezTo>
                <a:cubicBezTo>
                  <a:pt x="125492" y="495062"/>
                  <a:pt x="76200" y="445770"/>
                  <a:pt x="76200" y="384929"/>
                </a:cubicBezTo>
                <a:cubicBezTo>
                  <a:pt x="76200" y="355759"/>
                  <a:pt x="87749" y="327779"/>
                  <a:pt x="108466" y="307062"/>
                </a:cubicBezTo>
                <a:lnTo>
                  <a:pt x="166330" y="249198"/>
                </a:lnTo>
                <a:close/>
              </a:path>
            </a:pathLst>
          </a:custGeom>
          <a:solidFill>
            <a:srgbClr val="3B0E9C"/>
          </a:solidFill>
        </p:spPr>
      </p:sp>
      <p:sp>
        <p:nvSpPr>
          <p:cNvPr id="9" name="Text 7"/>
          <p:cNvSpPr/>
          <p:nvPr/>
        </p:nvSpPr>
        <p:spPr>
          <a:xfrm>
            <a:off x="5256014" y="4140200"/>
            <a:ext cx="1676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学习闭环断裂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362450" y="4495800"/>
            <a:ext cx="3467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知识碎片化，学生学完不知道下一步做什么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579967" y="322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60759" y="0"/>
                </a:moveTo>
                <a:cubicBezTo>
                  <a:pt x="377904" y="0"/>
                  <a:pt x="394335" y="6787"/>
                  <a:pt x="406390" y="18931"/>
                </a:cubicBezTo>
                <a:lnTo>
                  <a:pt x="438269" y="50810"/>
                </a:lnTo>
                <a:cubicBezTo>
                  <a:pt x="450413" y="62865"/>
                  <a:pt x="457200" y="79296"/>
                  <a:pt x="457200" y="96441"/>
                </a:cubicBezTo>
                <a:cubicBezTo>
                  <a:pt x="457200" y="113586"/>
                  <a:pt x="450413" y="130016"/>
                  <a:pt x="438269" y="142071"/>
                </a:cubicBezTo>
                <a:lnTo>
                  <a:pt x="398175" y="182166"/>
                </a:lnTo>
                <a:lnTo>
                  <a:pt x="275034" y="59025"/>
                </a:lnTo>
                <a:lnTo>
                  <a:pt x="315129" y="18931"/>
                </a:lnTo>
                <a:cubicBezTo>
                  <a:pt x="327184" y="6787"/>
                  <a:pt x="343614" y="0"/>
                  <a:pt x="360759" y="0"/>
                </a:cubicBezTo>
                <a:close/>
                <a:moveTo>
                  <a:pt x="52596" y="281374"/>
                </a:moveTo>
                <a:lnTo>
                  <a:pt x="244763" y="89297"/>
                </a:lnTo>
                <a:lnTo>
                  <a:pt x="367903" y="212437"/>
                </a:lnTo>
                <a:lnTo>
                  <a:pt x="175826" y="404604"/>
                </a:lnTo>
                <a:cubicBezTo>
                  <a:pt x="166271" y="414159"/>
                  <a:pt x="154305" y="421124"/>
                  <a:pt x="141268" y="424785"/>
                </a:cubicBezTo>
                <a:lnTo>
                  <a:pt x="27146" y="456396"/>
                </a:lnTo>
                <a:cubicBezTo>
                  <a:pt x="19735" y="458450"/>
                  <a:pt x="11698" y="456396"/>
                  <a:pt x="6251" y="450860"/>
                </a:cubicBezTo>
                <a:cubicBezTo>
                  <a:pt x="804" y="445324"/>
                  <a:pt x="-1339" y="437376"/>
                  <a:pt x="714" y="429964"/>
                </a:cubicBezTo>
                <a:lnTo>
                  <a:pt x="32504" y="315932"/>
                </a:lnTo>
                <a:cubicBezTo>
                  <a:pt x="36165" y="302895"/>
                  <a:pt x="43041" y="291019"/>
                  <a:pt x="52685" y="281374"/>
                </a:cubicBezTo>
                <a:close/>
                <a:moveTo>
                  <a:pt x="201275" y="72152"/>
                </a:moveTo>
                <a:lnTo>
                  <a:pt x="72152" y="201275"/>
                </a:lnTo>
                <a:lnTo>
                  <a:pt x="10448" y="139571"/>
                </a:lnTo>
                <a:cubicBezTo>
                  <a:pt x="-3483" y="125641"/>
                  <a:pt x="-3483" y="103049"/>
                  <a:pt x="10448" y="89029"/>
                </a:cubicBezTo>
                <a:lnTo>
                  <a:pt x="89029" y="10448"/>
                </a:lnTo>
                <a:cubicBezTo>
                  <a:pt x="102959" y="-3483"/>
                  <a:pt x="125551" y="-3483"/>
                  <a:pt x="139571" y="10448"/>
                </a:cubicBezTo>
                <a:lnTo>
                  <a:pt x="144840" y="15716"/>
                </a:lnTo>
                <a:lnTo>
                  <a:pt x="94565" y="65990"/>
                </a:lnTo>
                <a:cubicBezTo>
                  <a:pt x="87600" y="72956"/>
                  <a:pt x="87600" y="84296"/>
                  <a:pt x="94565" y="91261"/>
                </a:cubicBezTo>
                <a:cubicBezTo>
                  <a:pt x="101531" y="98227"/>
                  <a:pt x="112871" y="98227"/>
                  <a:pt x="119836" y="91261"/>
                </a:cubicBezTo>
                <a:lnTo>
                  <a:pt x="170111" y="40987"/>
                </a:lnTo>
                <a:lnTo>
                  <a:pt x="201275" y="72152"/>
                </a:lnTo>
                <a:close/>
                <a:moveTo>
                  <a:pt x="385048" y="255925"/>
                </a:moveTo>
                <a:lnTo>
                  <a:pt x="416213" y="287089"/>
                </a:lnTo>
                <a:lnTo>
                  <a:pt x="365939" y="337364"/>
                </a:lnTo>
                <a:cubicBezTo>
                  <a:pt x="358973" y="344329"/>
                  <a:pt x="358973" y="355669"/>
                  <a:pt x="365939" y="362635"/>
                </a:cubicBezTo>
                <a:cubicBezTo>
                  <a:pt x="372904" y="369600"/>
                  <a:pt x="384244" y="369600"/>
                  <a:pt x="391210" y="362635"/>
                </a:cubicBezTo>
                <a:lnTo>
                  <a:pt x="441484" y="312360"/>
                </a:lnTo>
                <a:lnTo>
                  <a:pt x="446752" y="317629"/>
                </a:lnTo>
                <a:cubicBezTo>
                  <a:pt x="460683" y="331559"/>
                  <a:pt x="460683" y="354151"/>
                  <a:pt x="446752" y="368171"/>
                </a:cubicBezTo>
                <a:lnTo>
                  <a:pt x="368171" y="446752"/>
                </a:lnTo>
                <a:cubicBezTo>
                  <a:pt x="354241" y="460683"/>
                  <a:pt x="331649" y="460683"/>
                  <a:pt x="317629" y="446752"/>
                </a:cubicBezTo>
                <a:lnTo>
                  <a:pt x="255925" y="385048"/>
                </a:lnTo>
                <a:lnTo>
                  <a:pt x="385048" y="255925"/>
                </a:lnTo>
                <a:close/>
              </a:path>
            </a:pathLst>
          </a:custGeom>
          <a:solidFill>
            <a:srgbClr val="4A2B99"/>
          </a:solidFill>
        </p:spPr>
      </p:sp>
      <p:sp>
        <p:nvSpPr>
          <p:cNvPr id="12" name="Text 10"/>
          <p:cNvSpPr/>
          <p:nvPr/>
        </p:nvSpPr>
        <p:spPr>
          <a:xfrm>
            <a:off x="9343231" y="4064000"/>
            <a:ext cx="927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缺乏策略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334970" y="4495800"/>
            <a:ext cx="2946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不会自动出“相关且难度匹配”的练习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96850" y="528320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学生缺的不是</a:t>
            </a:r>
            <a:r>
              <a:rPr lang="en-US" sz="1800" b="1" dirty="0">
                <a:solidFill>
                  <a:srgbClr val="3B0E9C"/>
                </a:solidFill>
                <a:highlight>
                  <a:srgbClr val="FFC0CB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“答案” </a:t>
            </a: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，而是能够真正教会他们的 AI。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447800"/>
            <a:ext cx="4902200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 教育市场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45%+</a:t>
            </a: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年复合爆发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667000"/>
            <a:ext cx="47752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全球 AI 教育市场正以超45%的CAGR激增，家长对“一对一”高溢价付费意愿强，公立校把 AI 助教纳入基建预算，为 TutorAgent 提供高速渗透窗口。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7825" y="3962400"/>
            <a:ext cx="158750" cy="254000"/>
          </a:xfrm>
          <a:custGeom>
            <a:avLst/>
            <a:gdLst/>
            <a:ahLst/>
            <a:cxnLst/>
            <a:rect l="l" t="t" r="r" b="b"/>
            <a:pathLst>
              <a:path w="158750" h="254000">
                <a:moveTo>
                  <a:pt x="67469" y="11906"/>
                </a:moveTo>
                <a:cubicBezTo>
                  <a:pt x="67469" y="5308"/>
                  <a:pt x="72777" y="0"/>
                  <a:pt x="79375" y="0"/>
                </a:cubicBezTo>
                <a:cubicBezTo>
                  <a:pt x="85973" y="0"/>
                  <a:pt x="91281" y="5308"/>
                  <a:pt x="91281" y="11906"/>
                </a:cubicBezTo>
                <a:lnTo>
                  <a:pt x="91281" y="31750"/>
                </a:lnTo>
                <a:lnTo>
                  <a:pt x="119063" y="31750"/>
                </a:lnTo>
                <a:cubicBezTo>
                  <a:pt x="127843" y="31750"/>
                  <a:pt x="134938" y="38844"/>
                  <a:pt x="134938" y="47625"/>
                </a:cubicBezTo>
                <a:cubicBezTo>
                  <a:pt x="134938" y="56406"/>
                  <a:pt x="127843" y="63500"/>
                  <a:pt x="119063" y="63500"/>
                </a:cubicBezTo>
                <a:lnTo>
                  <a:pt x="62061" y="63500"/>
                </a:lnTo>
                <a:cubicBezTo>
                  <a:pt x="49709" y="63500"/>
                  <a:pt x="39688" y="73521"/>
                  <a:pt x="39688" y="85874"/>
                </a:cubicBezTo>
                <a:cubicBezTo>
                  <a:pt x="39688" y="97036"/>
                  <a:pt x="47873" y="106462"/>
                  <a:pt x="58886" y="108049"/>
                </a:cubicBezTo>
                <a:lnTo>
                  <a:pt x="104329" y="114548"/>
                </a:lnTo>
                <a:cubicBezTo>
                  <a:pt x="131018" y="118368"/>
                  <a:pt x="150813" y="141188"/>
                  <a:pt x="150813" y="168126"/>
                </a:cubicBezTo>
                <a:cubicBezTo>
                  <a:pt x="150813" y="198041"/>
                  <a:pt x="126554" y="222250"/>
                  <a:pt x="96689" y="222250"/>
                </a:cubicBezTo>
                <a:lnTo>
                  <a:pt x="91281" y="222250"/>
                </a:lnTo>
                <a:lnTo>
                  <a:pt x="91281" y="242094"/>
                </a:lnTo>
                <a:cubicBezTo>
                  <a:pt x="91281" y="248692"/>
                  <a:pt x="85973" y="254000"/>
                  <a:pt x="79375" y="254000"/>
                </a:cubicBezTo>
                <a:cubicBezTo>
                  <a:pt x="72777" y="254000"/>
                  <a:pt x="67469" y="248692"/>
                  <a:pt x="67469" y="242094"/>
                </a:cubicBezTo>
                <a:lnTo>
                  <a:pt x="67469" y="222250"/>
                </a:lnTo>
                <a:lnTo>
                  <a:pt x="31750" y="222250"/>
                </a:lnTo>
                <a:cubicBezTo>
                  <a:pt x="22969" y="222250"/>
                  <a:pt x="15875" y="215156"/>
                  <a:pt x="15875" y="206375"/>
                </a:cubicBezTo>
                <a:cubicBezTo>
                  <a:pt x="15875" y="197594"/>
                  <a:pt x="22969" y="190500"/>
                  <a:pt x="31750" y="190500"/>
                </a:cubicBezTo>
                <a:lnTo>
                  <a:pt x="96689" y="190500"/>
                </a:lnTo>
                <a:cubicBezTo>
                  <a:pt x="109041" y="190500"/>
                  <a:pt x="119063" y="180479"/>
                  <a:pt x="119063" y="168126"/>
                </a:cubicBezTo>
                <a:cubicBezTo>
                  <a:pt x="119063" y="156964"/>
                  <a:pt x="110877" y="147538"/>
                  <a:pt x="99864" y="145951"/>
                </a:cubicBezTo>
                <a:lnTo>
                  <a:pt x="54421" y="139452"/>
                </a:lnTo>
                <a:cubicBezTo>
                  <a:pt x="27732" y="135682"/>
                  <a:pt x="7938" y="112812"/>
                  <a:pt x="7938" y="85874"/>
                </a:cubicBezTo>
                <a:cubicBezTo>
                  <a:pt x="7938" y="56009"/>
                  <a:pt x="32196" y="31750"/>
                  <a:pt x="62061" y="31750"/>
                </a:cubicBezTo>
                <a:lnTo>
                  <a:pt x="67469" y="31750"/>
                </a:lnTo>
                <a:lnTo>
                  <a:pt x="67469" y="11906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5" name="Text 3"/>
          <p:cNvSpPr/>
          <p:nvPr/>
        </p:nvSpPr>
        <p:spPr>
          <a:xfrm>
            <a:off x="812800" y="39370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家长高付费意愿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14325" y="45212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27000" y="-3969"/>
                </a:moveTo>
                <a:cubicBezTo>
                  <a:pt x="127000" y="-10567"/>
                  <a:pt x="132308" y="-15875"/>
                  <a:pt x="138906" y="-15875"/>
                </a:cubicBezTo>
                <a:lnTo>
                  <a:pt x="194469" y="-15875"/>
                </a:lnTo>
                <a:cubicBezTo>
                  <a:pt x="201067" y="-15875"/>
                  <a:pt x="206375" y="-10567"/>
                  <a:pt x="206375" y="-3969"/>
                </a:cubicBezTo>
                <a:lnTo>
                  <a:pt x="206375" y="19844"/>
                </a:lnTo>
                <a:cubicBezTo>
                  <a:pt x="206375" y="26442"/>
                  <a:pt x="201067" y="31750"/>
                  <a:pt x="194469" y="31750"/>
                </a:cubicBezTo>
                <a:lnTo>
                  <a:pt x="158750" y="31750"/>
                </a:lnTo>
                <a:lnTo>
                  <a:pt x="158750" y="41275"/>
                </a:lnTo>
                <a:lnTo>
                  <a:pt x="222250" y="79375"/>
                </a:lnTo>
                <a:lnTo>
                  <a:pt x="254000" y="79375"/>
                </a:lnTo>
                <a:cubicBezTo>
                  <a:pt x="271512" y="79375"/>
                  <a:pt x="285750" y="93613"/>
                  <a:pt x="285750" y="111125"/>
                </a:cubicBezTo>
                <a:lnTo>
                  <a:pt x="285750" y="222250"/>
                </a:lnTo>
                <a:cubicBezTo>
                  <a:pt x="285750" y="239762"/>
                  <a:pt x="271512" y="254000"/>
                  <a:pt x="25400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111125"/>
                </a:lnTo>
                <a:cubicBezTo>
                  <a:pt x="0" y="93613"/>
                  <a:pt x="14238" y="79375"/>
                  <a:pt x="31750" y="79375"/>
                </a:cubicBezTo>
                <a:lnTo>
                  <a:pt x="63500" y="79375"/>
                </a:lnTo>
                <a:lnTo>
                  <a:pt x="127000" y="41275"/>
                </a:lnTo>
                <a:lnTo>
                  <a:pt x="127000" y="-3969"/>
                </a:lnTo>
                <a:close/>
                <a:moveTo>
                  <a:pt x="119063" y="190500"/>
                </a:moveTo>
                <a:lnTo>
                  <a:pt x="119063" y="230188"/>
                </a:lnTo>
                <a:lnTo>
                  <a:pt x="166688" y="230188"/>
                </a:lnTo>
                <a:lnTo>
                  <a:pt x="166688" y="190500"/>
                </a:lnTo>
                <a:cubicBezTo>
                  <a:pt x="166688" y="177354"/>
                  <a:pt x="156021" y="166688"/>
                  <a:pt x="142875" y="166688"/>
                </a:cubicBezTo>
                <a:cubicBezTo>
                  <a:pt x="129729" y="166688"/>
                  <a:pt x="119063" y="177354"/>
                  <a:pt x="119063" y="190500"/>
                </a:cubicBezTo>
                <a:close/>
                <a:moveTo>
                  <a:pt x="55563" y="206375"/>
                </a:moveTo>
                <a:cubicBezTo>
                  <a:pt x="59928" y="206375"/>
                  <a:pt x="63500" y="202803"/>
                  <a:pt x="63500" y="198438"/>
                </a:cubicBezTo>
                <a:lnTo>
                  <a:pt x="63500" y="182563"/>
                </a:lnTo>
                <a:cubicBezTo>
                  <a:pt x="63500" y="178197"/>
                  <a:pt x="59928" y="174625"/>
                  <a:pt x="55563" y="174625"/>
                </a:cubicBezTo>
                <a:lnTo>
                  <a:pt x="39688" y="174625"/>
                </a:lnTo>
                <a:cubicBezTo>
                  <a:pt x="35322" y="174625"/>
                  <a:pt x="31750" y="178197"/>
                  <a:pt x="31750" y="182563"/>
                </a:cubicBezTo>
                <a:lnTo>
                  <a:pt x="31750" y="198438"/>
                </a:lnTo>
                <a:cubicBezTo>
                  <a:pt x="31750" y="202803"/>
                  <a:pt x="35322" y="206375"/>
                  <a:pt x="39688" y="206375"/>
                </a:cubicBezTo>
                <a:lnTo>
                  <a:pt x="55563" y="206375"/>
                </a:lnTo>
                <a:close/>
                <a:moveTo>
                  <a:pt x="63500" y="134938"/>
                </a:moveTo>
                <a:lnTo>
                  <a:pt x="63500" y="119063"/>
                </a:lnTo>
                <a:cubicBezTo>
                  <a:pt x="63500" y="114697"/>
                  <a:pt x="59928" y="111125"/>
                  <a:pt x="55563" y="111125"/>
                </a:cubicBezTo>
                <a:lnTo>
                  <a:pt x="39688" y="111125"/>
                </a:lnTo>
                <a:cubicBezTo>
                  <a:pt x="35322" y="111125"/>
                  <a:pt x="31750" y="114697"/>
                  <a:pt x="31750" y="119063"/>
                </a:cubicBezTo>
                <a:lnTo>
                  <a:pt x="31750" y="134938"/>
                </a:lnTo>
                <a:cubicBezTo>
                  <a:pt x="31750" y="139303"/>
                  <a:pt x="35322" y="142875"/>
                  <a:pt x="39688" y="142875"/>
                </a:cubicBezTo>
                <a:lnTo>
                  <a:pt x="55563" y="142875"/>
                </a:lnTo>
                <a:cubicBezTo>
                  <a:pt x="59928" y="142875"/>
                  <a:pt x="63500" y="139303"/>
                  <a:pt x="63500" y="134938"/>
                </a:cubicBezTo>
                <a:close/>
                <a:moveTo>
                  <a:pt x="246063" y="206375"/>
                </a:moveTo>
                <a:cubicBezTo>
                  <a:pt x="250428" y="206375"/>
                  <a:pt x="254000" y="202803"/>
                  <a:pt x="254000" y="198438"/>
                </a:cubicBezTo>
                <a:lnTo>
                  <a:pt x="254000" y="182563"/>
                </a:lnTo>
                <a:cubicBezTo>
                  <a:pt x="254000" y="178197"/>
                  <a:pt x="250428" y="174625"/>
                  <a:pt x="246063" y="174625"/>
                </a:cubicBezTo>
                <a:lnTo>
                  <a:pt x="230188" y="174625"/>
                </a:lnTo>
                <a:cubicBezTo>
                  <a:pt x="225822" y="174625"/>
                  <a:pt x="222250" y="178197"/>
                  <a:pt x="222250" y="182563"/>
                </a:cubicBezTo>
                <a:lnTo>
                  <a:pt x="222250" y="198438"/>
                </a:lnTo>
                <a:cubicBezTo>
                  <a:pt x="222250" y="202803"/>
                  <a:pt x="225822" y="206375"/>
                  <a:pt x="230188" y="206375"/>
                </a:cubicBezTo>
                <a:lnTo>
                  <a:pt x="246063" y="206375"/>
                </a:lnTo>
                <a:close/>
                <a:moveTo>
                  <a:pt x="254000" y="134938"/>
                </a:moveTo>
                <a:lnTo>
                  <a:pt x="254000" y="119063"/>
                </a:lnTo>
                <a:cubicBezTo>
                  <a:pt x="254000" y="114697"/>
                  <a:pt x="250428" y="111125"/>
                  <a:pt x="246063" y="111125"/>
                </a:cubicBezTo>
                <a:lnTo>
                  <a:pt x="230188" y="111125"/>
                </a:lnTo>
                <a:cubicBezTo>
                  <a:pt x="225822" y="111125"/>
                  <a:pt x="222250" y="114697"/>
                  <a:pt x="222250" y="119063"/>
                </a:cubicBezTo>
                <a:lnTo>
                  <a:pt x="222250" y="134938"/>
                </a:lnTo>
                <a:cubicBezTo>
                  <a:pt x="222250" y="139303"/>
                  <a:pt x="225822" y="142875"/>
                  <a:pt x="230188" y="142875"/>
                </a:cubicBezTo>
                <a:lnTo>
                  <a:pt x="246063" y="142875"/>
                </a:lnTo>
                <a:cubicBezTo>
                  <a:pt x="250428" y="142875"/>
                  <a:pt x="254000" y="139303"/>
                  <a:pt x="254000" y="134938"/>
                </a:cubicBezTo>
                <a:close/>
                <a:moveTo>
                  <a:pt x="142875" y="134938"/>
                </a:moveTo>
                <a:cubicBezTo>
                  <a:pt x="156017" y="134938"/>
                  <a:pt x="166688" y="124267"/>
                  <a:pt x="166688" y="111125"/>
                </a:cubicBezTo>
                <a:cubicBezTo>
                  <a:pt x="166688" y="97983"/>
                  <a:pt x="156017" y="87313"/>
                  <a:pt x="142875" y="87313"/>
                </a:cubicBezTo>
                <a:cubicBezTo>
                  <a:pt x="129733" y="87313"/>
                  <a:pt x="119063" y="97983"/>
                  <a:pt x="119063" y="111125"/>
                </a:cubicBezTo>
                <a:cubicBezTo>
                  <a:pt x="119063" y="124267"/>
                  <a:pt x="129733" y="134938"/>
                  <a:pt x="142875" y="134938"/>
                </a:cubicBezTo>
                <a:close/>
              </a:path>
            </a:pathLst>
          </a:custGeom>
          <a:solidFill>
            <a:srgbClr val="FFC0CB"/>
          </a:solidFill>
        </p:spPr>
      </p:sp>
      <p:sp>
        <p:nvSpPr>
          <p:cNvPr id="7" name="Text 5"/>
          <p:cNvSpPr/>
          <p:nvPr/>
        </p:nvSpPr>
        <p:spPr>
          <a:xfrm>
            <a:off x="812800" y="4495800"/>
            <a:ext cx="1638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学校 AI 基建预算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30200" y="5080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06375" y="103188"/>
                </a:moveTo>
                <a:cubicBezTo>
                  <a:pt x="206375" y="125958"/>
                  <a:pt x="198983" y="146993"/>
                  <a:pt x="186531" y="164058"/>
                </a:cubicBezTo>
                <a:lnTo>
                  <a:pt x="249337" y="226913"/>
                </a:lnTo>
                <a:cubicBezTo>
                  <a:pt x="255538" y="233114"/>
                  <a:pt x="255538" y="243185"/>
                  <a:pt x="249337" y="249386"/>
                </a:cubicBezTo>
                <a:cubicBezTo>
                  <a:pt x="243136" y="255588"/>
                  <a:pt x="233065" y="255588"/>
                  <a:pt x="226864" y="249386"/>
                </a:cubicBezTo>
                <a:lnTo>
                  <a:pt x="164058" y="186531"/>
                </a:lnTo>
                <a:cubicBezTo>
                  <a:pt x="146993" y="198983"/>
                  <a:pt x="125958" y="206375"/>
                  <a:pt x="103188" y="206375"/>
                </a:cubicBezTo>
                <a:cubicBezTo>
                  <a:pt x="46186" y="206375"/>
                  <a:pt x="0" y="160189"/>
                  <a:pt x="0" y="103188"/>
                </a:cubicBezTo>
                <a:cubicBezTo>
                  <a:pt x="0" y="46186"/>
                  <a:pt x="46186" y="0"/>
                  <a:pt x="103188" y="0"/>
                </a:cubicBezTo>
                <a:cubicBezTo>
                  <a:pt x="160189" y="0"/>
                  <a:pt x="206375" y="46186"/>
                  <a:pt x="206375" y="103188"/>
                </a:cubicBezTo>
                <a:close/>
                <a:moveTo>
                  <a:pt x="51594" y="107156"/>
                </a:moveTo>
                <a:lnTo>
                  <a:pt x="51594" y="138906"/>
                </a:lnTo>
                <a:cubicBezTo>
                  <a:pt x="51594" y="145504"/>
                  <a:pt x="56902" y="150813"/>
                  <a:pt x="63500" y="150813"/>
                </a:cubicBezTo>
                <a:cubicBezTo>
                  <a:pt x="70098" y="150813"/>
                  <a:pt x="75406" y="145504"/>
                  <a:pt x="75406" y="138906"/>
                </a:cubicBezTo>
                <a:lnTo>
                  <a:pt x="75406" y="107156"/>
                </a:lnTo>
                <a:cubicBezTo>
                  <a:pt x="75406" y="100558"/>
                  <a:pt x="70098" y="95250"/>
                  <a:pt x="63500" y="95250"/>
                </a:cubicBezTo>
                <a:cubicBezTo>
                  <a:pt x="56902" y="95250"/>
                  <a:pt x="51594" y="100558"/>
                  <a:pt x="51594" y="107156"/>
                </a:cubicBezTo>
                <a:close/>
                <a:moveTo>
                  <a:pt x="91281" y="59531"/>
                </a:moveTo>
                <a:lnTo>
                  <a:pt x="91281" y="138906"/>
                </a:lnTo>
                <a:cubicBezTo>
                  <a:pt x="91281" y="145504"/>
                  <a:pt x="96589" y="150813"/>
                  <a:pt x="103188" y="150813"/>
                </a:cubicBezTo>
                <a:cubicBezTo>
                  <a:pt x="109786" y="150813"/>
                  <a:pt x="115094" y="145504"/>
                  <a:pt x="115094" y="138906"/>
                </a:cubicBezTo>
                <a:lnTo>
                  <a:pt x="115094" y="59531"/>
                </a:lnTo>
                <a:cubicBezTo>
                  <a:pt x="115094" y="52933"/>
                  <a:pt x="109786" y="47625"/>
                  <a:pt x="103188" y="47625"/>
                </a:cubicBezTo>
                <a:cubicBezTo>
                  <a:pt x="96589" y="47625"/>
                  <a:pt x="91281" y="52933"/>
                  <a:pt x="91281" y="59531"/>
                </a:cubicBezTo>
                <a:close/>
                <a:moveTo>
                  <a:pt x="130969" y="91281"/>
                </a:moveTo>
                <a:lnTo>
                  <a:pt x="130969" y="138906"/>
                </a:lnTo>
                <a:cubicBezTo>
                  <a:pt x="130969" y="145504"/>
                  <a:pt x="136277" y="150813"/>
                  <a:pt x="142875" y="150813"/>
                </a:cubicBezTo>
                <a:cubicBezTo>
                  <a:pt x="149473" y="150813"/>
                  <a:pt x="154781" y="145504"/>
                  <a:pt x="154781" y="138906"/>
                </a:cubicBezTo>
                <a:lnTo>
                  <a:pt x="154781" y="91281"/>
                </a:lnTo>
                <a:cubicBezTo>
                  <a:pt x="154781" y="84683"/>
                  <a:pt x="149473" y="79375"/>
                  <a:pt x="142875" y="79375"/>
                </a:cubicBezTo>
                <a:cubicBezTo>
                  <a:pt x="136277" y="79375"/>
                  <a:pt x="130969" y="84683"/>
                  <a:pt x="130969" y="91281"/>
                </a:cubicBezTo>
                <a:close/>
              </a:path>
            </a:pathLst>
          </a:custGeom>
          <a:solidFill>
            <a:srgbClr val="FFC0CB"/>
          </a:solidFill>
        </p:spPr>
      </p:sp>
      <p:sp>
        <p:nvSpPr>
          <p:cNvPr id="9" name="Text 7"/>
          <p:cNvSpPr/>
          <p:nvPr/>
        </p:nvSpPr>
        <p:spPr>
          <a:xfrm>
            <a:off x="812800" y="5054600"/>
            <a:ext cx="291909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“教学性解释”市场空白</a:t>
            </a:r>
            <a:endParaRPr lang="en-US" sz="1600" dirty="0"/>
          </a:p>
        </p:txBody>
      </p:sp>
      <p:pic>
        <p:nvPicPr>
          <p:cNvPr id="10" name="Image 0" descr="https://kimi-web-img.moonshot.cn/img/cdn.pixabay.com/da96a04cb6e35fbc924d7ea22a5d6bf679e1bc0c.jpg"/>
          <p:cNvPicPr>
            <a:picLocks noChangeAspect="1"/>
          </p:cNvPicPr>
          <p:nvPr/>
        </p:nvPicPr>
        <p:blipFill>
          <a:blip r:embed="rId1"/>
          <a:srcRect l="1250" r="1250"/>
          <a:stretch>
            <a:fillRect/>
          </a:stretch>
        </p:blipFill>
        <p:spPr>
          <a:xfrm>
            <a:off x="5334000" y="889000"/>
            <a:ext cx="6604000" cy="5080000"/>
          </a:xfrm>
          <a:prstGeom prst="roundRect">
            <a:avLst>
              <a:gd name="adj" fmla="val 4000"/>
            </a:avLst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/>
          <p:cNvPicPr>
            <a:picLocks noChangeAspect="1"/>
          </p:cNvPicPr>
          <p:nvPr/>
        </p:nvPicPr>
        <p:blipFill>
          <a:blip r:embed="rId2"/>
          <a:srcRect t="81" b="81"/>
          <a:stretch>
            <a:fillRect/>
          </a:stretch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7533" y="3517265"/>
            <a:ext cx="5956935" cy="1568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产品与差异化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17533" y="1710690"/>
            <a:ext cx="5956935" cy="1568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1353185"/>
            <a:ext cx="2657475" cy="550481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 flipH="1">
            <a:off x="0" y="2518410"/>
            <a:ext cx="2094865" cy="43395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29-15:48:16-d3d3jg0s8jdo4os5de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65" y="2098040"/>
            <a:ext cx="1844675" cy="9931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40869" y="1625600"/>
            <a:ext cx="6134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TutorAgent 三合一教学闭环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088606" y="2235200"/>
            <a:ext cx="412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会讲课、会出题、会教练的 AI 多智能体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217936" y="3378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114300" y="85725"/>
                </a:moveTo>
                <a:cubicBezTo>
                  <a:pt x="114300" y="54203"/>
                  <a:pt x="139928" y="28575"/>
                  <a:pt x="171450" y="28575"/>
                </a:cubicBezTo>
                <a:lnTo>
                  <a:pt x="485775" y="28575"/>
                </a:lnTo>
                <a:cubicBezTo>
                  <a:pt x="517297" y="28575"/>
                  <a:pt x="542925" y="54203"/>
                  <a:pt x="542925" y="85725"/>
                </a:cubicBezTo>
                <a:lnTo>
                  <a:pt x="542925" y="300038"/>
                </a:lnTo>
                <a:lnTo>
                  <a:pt x="457200" y="300038"/>
                </a:lnTo>
                <a:lnTo>
                  <a:pt x="457200" y="285750"/>
                </a:lnTo>
                <a:cubicBezTo>
                  <a:pt x="457200" y="269944"/>
                  <a:pt x="444431" y="257175"/>
                  <a:pt x="428625" y="257175"/>
                </a:cubicBezTo>
                <a:lnTo>
                  <a:pt x="371475" y="257175"/>
                </a:lnTo>
                <a:cubicBezTo>
                  <a:pt x="355669" y="257175"/>
                  <a:pt x="342900" y="269944"/>
                  <a:pt x="342900" y="285750"/>
                </a:cubicBezTo>
                <a:lnTo>
                  <a:pt x="342900" y="300038"/>
                </a:lnTo>
                <a:lnTo>
                  <a:pt x="227618" y="300038"/>
                </a:lnTo>
                <a:cubicBezTo>
                  <a:pt x="237351" y="283250"/>
                  <a:pt x="242888" y="263694"/>
                  <a:pt x="242888" y="242888"/>
                </a:cubicBezTo>
                <a:cubicBezTo>
                  <a:pt x="242888" y="179755"/>
                  <a:pt x="191720" y="128588"/>
                  <a:pt x="128588" y="128588"/>
                </a:cubicBezTo>
                <a:cubicBezTo>
                  <a:pt x="123765" y="128588"/>
                  <a:pt x="118943" y="128855"/>
                  <a:pt x="114300" y="129480"/>
                </a:cubicBezTo>
                <a:lnTo>
                  <a:pt x="114300" y="85725"/>
                </a:lnTo>
                <a:close/>
                <a:moveTo>
                  <a:pt x="297359" y="400050"/>
                </a:moveTo>
                <a:cubicBezTo>
                  <a:pt x="292804" y="378440"/>
                  <a:pt x="282803" y="358884"/>
                  <a:pt x="268694" y="342900"/>
                </a:cubicBezTo>
                <a:lnTo>
                  <a:pt x="542925" y="342900"/>
                </a:lnTo>
                <a:cubicBezTo>
                  <a:pt x="542925" y="374422"/>
                  <a:pt x="517297" y="400050"/>
                  <a:pt x="485775" y="400050"/>
                </a:cubicBezTo>
                <a:lnTo>
                  <a:pt x="297359" y="400050"/>
                </a:lnTo>
                <a:close/>
                <a:moveTo>
                  <a:pt x="57150" y="242888"/>
                </a:moveTo>
                <a:cubicBezTo>
                  <a:pt x="57150" y="203460"/>
                  <a:pt x="89160" y="171450"/>
                  <a:pt x="128587" y="171450"/>
                </a:cubicBezTo>
                <a:cubicBezTo>
                  <a:pt x="168015" y="171450"/>
                  <a:pt x="200025" y="203460"/>
                  <a:pt x="200025" y="242888"/>
                </a:cubicBezTo>
                <a:cubicBezTo>
                  <a:pt x="200025" y="282315"/>
                  <a:pt x="168015" y="314325"/>
                  <a:pt x="128588" y="314325"/>
                </a:cubicBezTo>
                <a:cubicBezTo>
                  <a:pt x="89160" y="314325"/>
                  <a:pt x="57150" y="282315"/>
                  <a:pt x="57150" y="242888"/>
                </a:cubicBezTo>
                <a:close/>
                <a:moveTo>
                  <a:pt x="0" y="428625"/>
                </a:moveTo>
                <a:cubicBezTo>
                  <a:pt x="0" y="381298"/>
                  <a:pt x="38398" y="342900"/>
                  <a:pt x="85725" y="342900"/>
                </a:cubicBezTo>
                <a:lnTo>
                  <a:pt x="171450" y="342900"/>
                </a:lnTo>
                <a:cubicBezTo>
                  <a:pt x="218777" y="342900"/>
                  <a:pt x="257175" y="381298"/>
                  <a:pt x="257175" y="428625"/>
                </a:cubicBezTo>
                <a:cubicBezTo>
                  <a:pt x="257175" y="444431"/>
                  <a:pt x="244406" y="457200"/>
                  <a:pt x="228600" y="457200"/>
                </a:cubicBezTo>
                <a:lnTo>
                  <a:pt x="28575" y="457200"/>
                </a:lnTo>
                <a:cubicBezTo>
                  <a:pt x="12769" y="457200"/>
                  <a:pt x="0" y="444431"/>
                  <a:pt x="0" y="428625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5" name="Text 3"/>
          <p:cNvSpPr/>
          <p:nvPr/>
        </p:nvSpPr>
        <p:spPr>
          <a:xfrm>
            <a:off x="1574403" y="4318000"/>
            <a:ext cx="1854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Teacher-Agent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559719" y="4724400"/>
            <a:ext cx="1892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DPO微调，结构化讲解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167386" y="3733800"/>
            <a:ext cx="4953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C0C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+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10250" y="3378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114389" y="0"/>
                </a:moveTo>
                <a:cubicBezTo>
                  <a:pt x="82867" y="0"/>
                  <a:pt x="57239" y="25628"/>
                  <a:pt x="57239" y="57150"/>
                </a:cubicBezTo>
                <a:lnTo>
                  <a:pt x="57239" y="400050"/>
                </a:lnTo>
                <a:cubicBezTo>
                  <a:pt x="57239" y="431572"/>
                  <a:pt x="82867" y="457200"/>
                  <a:pt x="114389" y="457200"/>
                </a:cubicBezTo>
                <a:lnTo>
                  <a:pt x="244941" y="457200"/>
                </a:lnTo>
                <a:lnTo>
                  <a:pt x="254675" y="408533"/>
                </a:lnTo>
                <a:cubicBezTo>
                  <a:pt x="258514" y="389156"/>
                  <a:pt x="268069" y="371386"/>
                  <a:pt x="282000" y="357455"/>
                </a:cubicBezTo>
                <a:lnTo>
                  <a:pt x="400050" y="239405"/>
                </a:lnTo>
                <a:lnTo>
                  <a:pt x="400050" y="152340"/>
                </a:lnTo>
                <a:cubicBezTo>
                  <a:pt x="400050" y="137160"/>
                  <a:pt x="394067" y="122605"/>
                  <a:pt x="383351" y="111889"/>
                </a:cubicBezTo>
                <a:lnTo>
                  <a:pt x="288250" y="16699"/>
                </a:lnTo>
                <a:cubicBezTo>
                  <a:pt x="277535" y="5983"/>
                  <a:pt x="262979" y="0"/>
                  <a:pt x="247888" y="0"/>
                </a:cubicBezTo>
                <a:lnTo>
                  <a:pt x="114389" y="0"/>
                </a:lnTo>
                <a:close/>
                <a:moveTo>
                  <a:pt x="347901" y="157163"/>
                </a:moveTo>
                <a:lnTo>
                  <a:pt x="264408" y="157163"/>
                </a:lnTo>
                <a:cubicBezTo>
                  <a:pt x="252532" y="157163"/>
                  <a:pt x="242977" y="147608"/>
                  <a:pt x="242977" y="135731"/>
                </a:cubicBezTo>
                <a:lnTo>
                  <a:pt x="242977" y="52239"/>
                </a:lnTo>
                <a:lnTo>
                  <a:pt x="347901" y="157163"/>
                </a:lnTo>
                <a:close/>
                <a:moveTo>
                  <a:pt x="296734" y="416927"/>
                </a:moveTo>
                <a:lnTo>
                  <a:pt x="286107" y="470148"/>
                </a:lnTo>
                <a:cubicBezTo>
                  <a:pt x="285929" y="470952"/>
                  <a:pt x="285839" y="471845"/>
                  <a:pt x="285839" y="472738"/>
                </a:cubicBezTo>
                <a:cubicBezTo>
                  <a:pt x="285839" y="479881"/>
                  <a:pt x="291644" y="485775"/>
                  <a:pt x="298877" y="485775"/>
                </a:cubicBezTo>
                <a:cubicBezTo>
                  <a:pt x="299770" y="485775"/>
                  <a:pt x="300573" y="485686"/>
                  <a:pt x="301466" y="485507"/>
                </a:cubicBezTo>
                <a:lnTo>
                  <a:pt x="354687" y="474881"/>
                </a:lnTo>
                <a:cubicBezTo>
                  <a:pt x="365760" y="472648"/>
                  <a:pt x="375940" y="467201"/>
                  <a:pt x="383887" y="459254"/>
                </a:cubicBezTo>
                <a:lnTo>
                  <a:pt x="490061" y="353080"/>
                </a:lnTo>
                <a:lnTo>
                  <a:pt x="418624" y="281642"/>
                </a:lnTo>
                <a:lnTo>
                  <a:pt x="312450" y="387816"/>
                </a:lnTo>
                <a:cubicBezTo>
                  <a:pt x="304502" y="395764"/>
                  <a:pt x="299055" y="405944"/>
                  <a:pt x="296823" y="417016"/>
                </a:cubicBezTo>
                <a:close/>
                <a:moveTo>
                  <a:pt x="535871" y="307092"/>
                </a:moveTo>
                <a:cubicBezTo>
                  <a:pt x="555605" y="287357"/>
                  <a:pt x="555605" y="255389"/>
                  <a:pt x="535871" y="235654"/>
                </a:cubicBezTo>
                <a:cubicBezTo>
                  <a:pt x="516136" y="215920"/>
                  <a:pt x="484168" y="215920"/>
                  <a:pt x="464433" y="235654"/>
                </a:cubicBezTo>
                <a:lnTo>
                  <a:pt x="438716" y="261372"/>
                </a:lnTo>
                <a:lnTo>
                  <a:pt x="510153" y="332809"/>
                </a:lnTo>
                <a:lnTo>
                  <a:pt x="535871" y="307092"/>
                </a:lnTo>
                <a:close/>
              </a:path>
            </a:pathLst>
          </a:custGeom>
          <a:solidFill>
            <a:srgbClr val="4A2B99"/>
          </a:solidFill>
        </p:spPr>
      </p:sp>
      <p:sp>
        <p:nvSpPr>
          <p:cNvPr id="9" name="Text 7"/>
          <p:cNvSpPr/>
          <p:nvPr/>
        </p:nvSpPr>
        <p:spPr>
          <a:xfrm>
            <a:off x="5139134" y="4318000"/>
            <a:ext cx="1917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Exercise-Agent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340350" y="4724400"/>
            <a:ext cx="1511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实时生成可变题型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759700" y="3733800"/>
            <a:ext cx="4953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C0C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+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459714" y="3378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13" name="Text 11"/>
          <p:cNvSpPr/>
          <p:nvPr/>
        </p:nvSpPr>
        <p:spPr>
          <a:xfrm>
            <a:off x="8857655" y="4318000"/>
            <a:ext cx="1663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Coach-Agent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843764" y="4724400"/>
            <a:ext cx="1689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动态评估，推送策略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165725" y="5029200"/>
            <a:ext cx="1943100" cy="355600"/>
          </a:xfrm>
          <a:prstGeom prst="rect">
            <a:avLst/>
          </a:prstGeom>
          <a:noFill/>
        </p:spPr>
        <p:txBody>
          <a:bodyPr wrap="square" lIns="203200" tIns="50800" rIns="2032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形成完整学习闭环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7780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核心价值：替代课后私教，实现降本增效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54000" y="2692400"/>
            <a:ext cx="3695700" cy="0"/>
          </a:xfrm>
          <a:prstGeom prst="line">
            <a:avLst/>
          </a:prstGeom>
          <a:noFill/>
          <a:ln w="50800">
            <a:solidFill>
              <a:srgbClr val="4A2B99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254000" y="2692400"/>
            <a:ext cx="3695700" cy="2336800"/>
          </a:xfrm>
          <a:custGeom>
            <a:avLst/>
            <a:gdLst/>
            <a:ahLst/>
            <a:cxnLst/>
            <a:rect l="l" t="t" r="r" b="b"/>
            <a:pathLst>
              <a:path w="3695700" h="2336800">
                <a:moveTo>
                  <a:pt x="0" y="0"/>
                </a:moveTo>
                <a:lnTo>
                  <a:pt x="3695700" y="0"/>
                </a:lnTo>
                <a:lnTo>
                  <a:pt x="3695700" y="2235196"/>
                </a:lnTo>
                <a:cubicBezTo>
                  <a:pt x="3695700" y="2291310"/>
                  <a:pt x="3650210" y="2336800"/>
                  <a:pt x="35940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0"/>
                </a:ln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5" name="Shape 3"/>
          <p:cNvSpPr/>
          <p:nvPr/>
        </p:nvSpPr>
        <p:spPr>
          <a:xfrm>
            <a:off x="1871067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8847" y="204043"/>
                </a:moveTo>
                <a:cubicBezTo>
                  <a:pt x="70723" y="120997"/>
                  <a:pt x="142250" y="57150"/>
                  <a:pt x="228600" y="57150"/>
                </a:cubicBezTo>
                <a:cubicBezTo>
                  <a:pt x="275927" y="57150"/>
                  <a:pt x="318790" y="76349"/>
                  <a:pt x="349865" y="107335"/>
                </a:cubicBezTo>
                <a:cubicBezTo>
                  <a:pt x="350044" y="107513"/>
                  <a:pt x="350222" y="107692"/>
                  <a:pt x="350401" y="107871"/>
                </a:cubicBezTo>
                <a:lnTo>
                  <a:pt x="357188" y="114300"/>
                </a:lnTo>
                <a:lnTo>
                  <a:pt x="314414" y="114300"/>
                </a:lnTo>
                <a:cubicBezTo>
                  <a:pt x="298609" y="114300"/>
                  <a:pt x="285839" y="127069"/>
                  <a:pt x="285839" y="142875"/>
                </a:cubicBezTo>
                <a:cubicBezTo>
                  <a:pt x="285839" y="158681"/>
                  <a:pt x="298609" y="171450"/>
                  <a:pt x="314414" y="171450"/>
                </a:cubicBezTo>
                <a:lnTo>
                  <a:pt x="428714" y="171450"/>
                </a:lnTo>
                <a:cubicBezTo>
                  <a:pt x="444520" y="171450"/>
                  <a:pt x="457289" y="158681"/>
                  <a:pt x="457289" y="142875"/>
                </a:cubicBezTo>
                <a:lnTo>
                  <a:pt x="457289" y="28575"/>
                </a:lnTo>
                <a:cubicBezTo>
                  <a:pt x="457289" y="12769"/>
                  <a:pt x="444520" y="0"/>
                  <a:pt x="428714" y="0"/>
                </a:cubicBezTo>
                <a:cubicBezTo>
                  <a:pt x="412909" y="0"/>
                  <a:pt x="400139" y="12769"/>
                  <a:pt x="400139" y="28575"/>
                </a:cubicBezTo>
                <a:lnTo>
                  <a:pt x="400139" y="76260"/>
                </a:lnTo>
                <a:lnTo>
                  <a:pt x="390049" y="66705"/>
                </a:lnTo>
                <a:cubicBezTo>
                  <a:pt x="348704" y="25539"/>
                  <a:pt x="291554" y="0"/>
                  <a:pt x="228600" y="0"/>
                </a:cubicBezTo>
                <a:cubicBezTo>
                  <a:pt x="113407" y="0"/>
                  <a:pt x="18127" y="85189"/>
                  <a:pt x="2322" y="196007"/>
                </a:cubicBezTo>
                <a:cubicBezTo>
                  <a:pt x="89" y="211634"/>
                  <a:pt x="10894" y="226100"/>
                  <a:pt x="26521" y="228332"/>
                </a:cubicBezTo>
                <a:cubicBezTo>
                  <a:pt x="42148" y="230565"/>
                  <a:pt x="56614" y="219670"/>
                  <a:pt x="58847" y="204133"/>
                </a:cubicBezTo>
                <a:close/>
                <a:moveTo>
                  <a:pt x="454878" y="261193"/>
                </a:moveTo>
                <a:cubicBezTo>
                  <a:pt x="457111" y="245566"/>
                  <a:pt x="446216" y="231100"/>
                  <a:pt x="430679" y="228868"/>
                </a:cubicBezTo>
                <a:cubicBezTo>
                  <a:pt x="415141" y="226635"/>
                  <a:pt x="400586" y="237530"/>
                  <a:pt x="398353" y="253067"/>
                </a:cubicBezTo>
                <a:cubicBezTo>
                  <a:pt x="386477" y="336113"/>
                  <a:pt x="314950" y="399961"/>
                  <a:pt x="228600" y="399961"/>
                </a:cubicBezTo>
                <a:cubicBezTo>
                  <a:pt x="181273" y="399961"/>
                  <a:pt x="138410" y="380762"/>
                  <a:pt x="107335" y="349776"/>
                </a:cubicBezTo>
                <a:cubicBezTo>
                  <a:pt x="107156" y="349597"/>
                  <a:pt x="106978" y="349419"/>
                  <a:pt x="106799" y="349240"/>
                </a:cubicBezTo>
                <a:lnTo>
                  <a:pt x="100012" y="342811"/>
                </a:lnTo>
                <a:lnTo>
                  <a:pt x="142786" y="342811"/>
                </a:lnTo>
                <a:cubicBezTo>
                  <a:pt x="158591" y="342811"/>
                  <a:pt x="171361" y="330041"/>
                  <a:pt x="171361" y="314236"/>
                </a:cubicBezTo>
                <a:cubicBezTo>
                  <a:pt x="171361" y="298430"/>
                  <a:pt x="158591" y="285661"/>
                  <a:pt x="142786" y="285661"/>
                </a:cubicBezTo>
                <a:lnTo>
                  <a:pt x="28575" y="285750"/>
                </a:lnTo>
                <a:cubicBezTo>
                  <a:pt x="20985" y="285750"/>
                  <a:pt x="13662" y="288786"/>
                  <a:pt x="8305" y="294233"/>
                </a:cubicBezTo>
                <a:cubicBezTo>
                  <a:pt x="2947" y="299680"/>
                  <a:pt x="-89" y="306913"/>
                  <a:pt x="0" y="314593"/>
                </a:cubicBezTo>
                <a:lnTo>
                  <a:pt x="893" y="428000"/>
                </a:lnTo>
                <a:cubicBezTo>
                  <a:pt x="982" y="443805"/>
                  <a:pt x="13930" y="456486"/>
                  <a:pt x="29736" y="456307"/>
                </a:cubicBezTo>
                <a:cubicBezTo>
                  <a:pt x="45541" y="456128"/>
                  <a:pt x="58222" y="443270"/>
                  <a:pt x="58043" y="427464"/>
                </a:cubicBezTo>
                <a:lnTo>
                  <a:pt x="57686" y="381476"/>
                </a:lnTo>
                <a:lnTo>
                  <a:pt x="67241" y="390495"/>
                </a:lnTo>
                <a:cubicBezTo>
                  <a:pt x="108585" y="431661"/>
                  <a:pt x="165646" y="457200"/>
                  <a:pt x="228600" y="457200"/>
                </a:cubicBezTo>
                <a:cubicBezTo>
                  <a:pt x="343793" y="457200"/>
                  <a:pt x="439073" y="372011"/>
                  <a:pt x="454878" y="261193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6" name="Text 4"/>
          <p:cNvSpPr/>
          <p:nvPr/>
        </p:nvSpPr>
        <p:spPr>
          <a:xfrm>
            <a:off x="1227138" y="3911600"/>
            <a:ext cx="1739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高质量教学解释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12750" y="4368800"/>
            <a:ext cx="3378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基于</a:t>
            </a:r>
            <a:r>
              <a:rPr lang="zh-CN" alt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高质量教育数据</a:t>
            </a: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SFT，教学风格评分。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250134" y="2692400"/>
            <a:ext cx="3695700" cy="0"/>
          </a:xfrm>
          <a:prstGeom prst="line">
            <a:avLst/>
          </a:prstGeom>
          <a:noFill/>
          <a:ln w="50800">
            <a:solidFill>
              <a:srgbClr val="FFC0CB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>
            <a:off x="4250134" y="2692400"/>
            <a:ext cx="3695700" cy="2336800"/>
          </a:xfrm>
          <a:custGeom>
            <a:avLst/>
            <a:gdLst/>
            <a:ahLst/>
            <a:cxnLst/>
            <a:rect l="l" t="t" r="r" b="b"/>
            <a:pathLst>
              <a:path w="3695700" h="2336800">
                <a:moveTo>
                  <a:pt x="0" y="0"/>
                </a:moveTo>
                <a:lnTo>
                  <a:pt x="3695700" y="0"/>
                </a:lnTo>
                <a:lnTo>
                  <a:pt x="3695700" y="2235196"/>
                </a:lnTo>
                <a:cubicBezTo>
                  <a:pt x="3695700" y="2291310"/>
                  <a:pt x="3650210" y="2336800"/>
                  <a:pt x="35940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0"/>
                </a:ln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10" name="Shape 8"/>
          <p:cNvSpPr/>
          <p:nvPr/>
        </p:nvSpPr>
        <p:spPr>
          <a:xfrm>
            <a:off x="5867202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07615" y="4643"/>
                </a:moveTo>
                <a:cubicBezTo>
                  <a:pt x="220920" y="-1518"/>
                  <a:pt x="236280" y="-1518"/>
                  <a:pt x="249585" y="4643"/>
                </a:cubicBezTo>
                <a:lnTo>
                  <a:pt x="444788" y="94833"/>
                </a:lnTo>
                <a:cubicBezTo>
                  <a:pt x="452378" y="98316"/>
                  <a:pt x="457200" y="105906"/>
                  <a:pt x="457200" y="114300"/>
                </a:cubicBezTo>
                <a:cubicBezTo>
                  <a:pt x="457200" y="122694"/>
                  <a:pt x="452378" y="130284"/>
                  <a:pt x="444788" y="133767"/>
                </a:cubicBezTo>
                <a:lnTo>
                  <a:pt x="249585" y="223957"/>
                </a:lnTo>
                <a:cubicBezTo>
                  <a:pt x="236280" y="230118"/>
                  <a:pt x="220920" y="230118"/>
                  <a:pt x="207615" y="223957"/>
                </a:cubicBezTo>
                <a:lnTo>
                  <a:pt x="12412" y="133767"/>
                </a:lnTo>
                <a:cubicBezTo>
                  <a:pt x="4822" y="130195"/>
                  <a:pt x="0" y="122605"/>
                  <a:pt x="0" y="114300"/>
                </a:cubicBezTo>
                <a:cubicBezTo>
                  <a:pt x="0" y="105995"/>
                  <a:pt x="4822" y="98316"/>
                  <a:pt x="12412" y="94833"/>
                </a:cubicBezTo>
                <a:lnTo>
                  <a:pt x="207615" y="4643"/>
                </a:lnTo>
                <a:close/>
                <a:moveTo>
                  <a:pt x="42952" y="195024"/>
                </a:moveTo>
                <a:lnTo>
                  <a:pt x="189667" y="262801"/>
                </a:lnTo>
                <a:cubicBezTo>
                  <a:pt x="214402" y="274231"/>
                  <a:pt x="242888" y="274231"/>
                  <a:pt x="267623" y="262801"/>
                </a:cubicBezTo>
                <a:lnTo>
                  <a:pt x="414338" y="195024"/>
                </a:lnTo>
                <a:lnTo>
                  <a:pt x="444788" y="209133"/>
                </a:lnTo>
                <a:cubicBezTo>
                  <a:pt x="452378" y="212616"/>
                  <a:pt x="457200" y="220206"/>
                  <a:pt x="457200" y="228600"/>
                </a:cubicBezTo>
                <a:cubicBezTo>
                  <a:pt x="457200" y="236994"/>
                  <a:pt x="452378" y="244584"/>
                  <a:pt x="444788" y="248067"/>
                </a:cubicBezTo>
                <a:lnTo>
                  <a:pt x="249585" y="338257"/>
                </a:lnTo>
                <a:cubicBezTo>
                  <a:pt x="236280" y="344418"/>
                  <a:pt x="220920" y="344418"/>
                  <a:pt x="207615" y="338257"/>
                </a:cubicBezTo>
                <a:lnTo>
                  <a:pt x="12412" y="248067"/>
                </a:lnTo>
                <a:cubicBezTo>
                  <a:pt x="4822" y="244495"/>
                  <a:pt x="0" y="236905"/>
                  <a:pt x="0" y="228600"/>
                </a:cubicBezTo>
                <a:cubicBezTo>
                  <a:pt x="0" y="220295"/>
                  <a:pt x="4822" y="212616"/>
                  <a:pt x="12412" y="209133"/>
                </a:cubicBezTo>
                <a:lnTo>
                  <a:pt x="42863" y="195024"/>
                </a:lnTo>
                <a:close/>
                <a:moveTo>
                  <a:pt x="12412" y="323433"/>
                </a:moveTo>
                <a:lnTo>
                  <a:pt x="42863" y="309324"/>
                </a:lnTo>
                <a:lnTo>
                  <a:pt x="189577" y="377101"/>
                </a:lnTo>
                <a:cubicBezTo>
                  <a:pt x="214313" y="388531"/>
                  <a:pt x="242798" y="388531"/>
                  <a:pt x="267533" y="377101"/>
                </a:cubicBezTo>
                <a:lnTo>
                  <a:pt x="414248" y="309324"/>
                </a:lnTo>
                <a:lnTo>
                  <a:pt x="444698" y="323433"/>
                </a:lnTo>
                <a:cubicBezTo>
                  <a:pt x="452289" y="326916"/>
                  <a:pt x="457111" y="334506"/>
                  <a:pt x="457111" y="342900"/>
                </a:cubicBezTo>
                <a:cubicBezTo>
                  <a:pt x="457111" y="351294"/>
                  <a:pt x="452289" y="358884"/>
                  <a:pt x="444698" y="362367"/>
                </a:cubicBezTo>
                <a:lnTo>
                  <a:pt x="249495" y="452557"/>
                </a:lnTo>
                <a:cubicBezTo>
                  <a:pt x="236190" y="458718"/>
                  <a:pt x="220831" y="458718"/>
                  <a:pt x="207526" y="452557"/>
                </a:cubicBezTo>
                <a:lnTo>
                  <a:pt x="12412" y="362367"/>
                </a:lnTo>
                <a:cubicBezTo>
                  <a:pt x="4822" y="358795"/>
                  <a:pt x="0" y="351205"/>
                  <a:pt x="0" y="342900"/>
                </a:cubicBezTo>
                <a:cubicBezTo>
                  <a:pt x="0" y="334595"/>
                  <a:pt x="4822" y="326916"/>
                  <a:pt x="12412" y="323433"/>
                </a:cubicBezTo>
                <a:close/>
              </a:path>
            </a:pathLst>
          </a:custGeom>
          <a:solidFill>
            <a:srgbClr val="FFC0CB"/>
          </a:solidFill>
        </p:spPr>
      </p:sp>
      <p:sp>
        <p:nvSpPr>
          <p:cNvPr id="11" name="Text 9"/>
          <p:cNvSpPr/>
          <p:nvPr/>
        </p:nvSpPr>
        <p:spPr>
          <a:xfrm>
            <a:off x="5223272" y="3911600"/>
            <a:ext cx="1739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自动生成下一题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408884" y="4368800"/>
            <a:ext cx="3378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支持3级难度、11种问法，同知识点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246467" y="2692400"/>
            <a:ext cx="3695700" cy="0"/>
          </a:xfrm>
          <a:prstGeom prst="line">
            <a:avLst/>
          </a:prstGeom>
          <a:noFill/>
          <a:ln w="50800">
            <a:solidFill>
              <a:srgbClr val="4A2B99"/>
            </a:solidFill>
            <a:prstDash val="solid"/>
            <a:headEnd type="none"/>
            <a:tailEnd type="none"/>
          </a:ln>
        </p:spPr>
      </p:sp>
      <p:sp>
        <p:nvSpPr>
          <p:cNvPr id="14" name="Shape 12"/>
          <p:cNvSpPr/>
          <p:nvPr/>
        </p:nvSpPr>
        <p:spPr>
          <a:xfrm>
            <a:off x="8246467" y="2692400"/>
            <a:ext cx="3695700" cy="2336800"/>
          </a:xfrm>
          <a:custGeom>
            <a:avLst/>
            <a:gdLst/>
            <a:ahLst/>
            <a:cxnLst/>
            <a:rect l="l" t="t" r="r" b="b"/>
            <a:pathLst>
              <a:path w="3695700" h="2336800">
                <a:moveTo>
                  <a:pt x="0" y="0"/>
                </a:moveTo>
                <a:lnTo>
                  <a:pt x="3695700" y="0"/>
                </a:lnTo>
                <a:lnTo>
                  <a:pt x="3695700" y="2235196"/>
                </a:lnTo>
                <a:cubicBezTo>
                  <a:pt x="3695700" y="2291310"/>
                  <a:pt x="3650210" y="2336800"/>
                  <a:pt x="35940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0"/>
                </a:ln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15" name="Shape 13"/>
          <p:cNvSpPr/>
          <p:nvPr/>
        </p:nvSpPr>
        <p:spPr>
          <a:xfrm>
            <a:off x="9863534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8847" y="204043"/>
                </a:moveTo>
                <a:cubicBezTo>
                  <a:pt x="70723" y="120997"/>
                  <a:pt x="142250" y="57150"/>
                  <a:pt x="228600" y="57150"/>
                </a:cubicBezTo>
                <a:cubicBezTo>
                  <a:pt x="275927" y="57150"/>
                  <a:pt x="318790" y="76349"/>
                  <a:pt x="349865" y="107335"/>
                </a:cubicBezTo>
                <a:cubicBezTo>
                  <a:pt x="350044" y="107513"/>
                  <a:pt x="350222" y="107692"/>
                  <a:pt x="350401" y="107871"/>
                </a:cubicBezTo>
                <a:lnTo>
                  <a:pt x="357188" y="114300"/>
                </a:lnTo>
                <a:lnTo>
                  <a:pt x="314414" y="114300"/>
                </a:lnTo>
                <a:cubicBezTo>
                  <a:pt x="298609" y="114300"/>
                  <a:pt x="285839" y="127069"/>
                  <a:pt x="285839" y="142875"/>
                </a:cubicBezTo>
                <a:cubicBezTo>
                  <a:pt x="285839" y="158681"/>
                  <a:pt x="298609" y="171450"/>
                  <a:pt x="314414" y="171450"/>
                </a:cubicBezTo>
                <a:lnTo>
                  <a:pt x="428714" y="171450"/>
                </a:lnTo>
                <a:cubicBezTo>
                  <a:pt x="444520" y="171450"/>
                  <a:pt x="457289" y="158681"/>
                  <a:pt x="457289" y="142875"/>
                </a:cubicBezTo>
                <a:lnTo>
                  <a:pt x="457289" y="28575"/>
                </a:lnTo>
                <a:cubicBezTo>
                  <a:pt x="457289" y="12769"/>
                  <a:pt x="444520" y="0"/>
                  <a:pt x="428714" y="0"/>
                </a:cubicBezTo>
                <a:cubicBezTo>
                  <a:pt x="412909" y="0"/>
                  <a:pt x="400139" y="12769"/>
                  <a:pt x="400139" y="28575"/>
                </a:cubicBezTo>
                <a:lnTo>
                  <a:pt x="400139" y="76260"/>
                </a:lnTo>
                <a:lnTo>
                  <a:pt x="390049" y="66705"/>
                </a:lnTo>
                <a:cubicBezTo>
                  <a:pt x="348704" y="25539"/>
                  <a:pt x="291554" y="0"/>
                  <a:pt x="228600" y="0"/>
                </a:cubicBezTo>
                <a:cubicBezTo>
                  <a:pt x="113407" y="0"/>
                  <a:pt x="18127" y="85189"/>
                  <a:pt x="2322" y="196007"/>
                </a:cubicBezTo>
                <a:cubicBezTo>
                  <a:pt x="89" y="211634"/>
                  <a:pt x="10894" y="226100"/>
                  <a:pt x="26521" y="228332"/>
                </a:cubicBezTo>
                <a:cubicBezTo>
                  <a:pt x="42148" y="230565"/>
                  <a:pt x="56614" y="219670"/>
                  <a:pt x="58847" y="204133"/>
                </a:cubicBezTo>
                <a:close/>
                <a:moveTo>
                  <a:pt x="454878" y="261193"/>
                </a:moveTo>
                <a:cubicBezTo>
                  <a:pt x="457111" y="245566"/>
                  <a:pt x="446216" y="231100"/>
                  <a:pt x="430679" y="228868"/>
                </a:cubicBezTo>
                <a:cubicBezTo>
                  <a:pt x="415141" y="226635"/>
                  <a:pt x="400586" y="237530"/>
                  <a:pt x="398353" y="253067"/>
                </a:cubicBezTo>
                <a:cubicBezTo>
                  <a:pt x="386477" y="336113"/>
                  <a:pt x="314950" y="399961"/>
                  <a:pt x="228600" y="399961"/>
                </a:cubicBezTo>
                <a:cubicBezTo>
                  <a:pt x="181273" y="399961"/>
                  <a:pt x="138410" y="380762"/>
                  <a:pt x="107335" y="349776"/>
                </a:cubicBezTo>
                <a:cubicBezTo>
                  <a:pt x="107156" y="349597"/>
                  <a:pt x="106978" y="349419"/>
                  <a:pt x="106799" y="349240"/>
                </a:cubicBezTo>
                <a:lnTo>
                  <a:pt x="100012" y="342811"/>
                </a:lnTo>
                <a:lnTo>
                  <a:pt x="142786" y="342811"/>
                </a:lnTo>
                <a:cubicBezTo>
                  <a:pt x="158591" y="342811"/>
                  <a:pt x="171361" y="330041"/>
                  <a:pt x="171361" y="314236"/>
                </a:cubicBezTo>
                <a:cubicBezTo>
                  <a:pt x="171361" y="298430"/>
                  <a:pt x="158591" y="285661"/>
                  <a:pt x="142786" y="285661"/>
                </a:cubicBezTo>
                <a:lnTo>
                  <a:pt x="28575" y="285750"/>
                </a:lnTo>
                <a:cubicBezTo>
                  <a:pt x="20985" y="285750"/>
                  <a:pt x="13662" y="288786"/>
                  <a:pt x="8305" y="294233"/>
                </a:cubicBezTo>
                <a:cubicBezTo>
                  <a:pt x="2947" y="299680"/>
                  <a:pt x="-89" y="306913"/>
                  <a:pt x="0" y="314593"/>
                </a:cubicBezTo>
                <a:lnTo>
                  <a:pt x="893" y="428000"/>
                </a:lnTo>
                <a:cubicBezTo>
                  <a:pt x="982" y="443805"/>
                  <a:pt x="13930" y="456486"/>
                  <a:pt x="29736" y="456307"/>
                </a:cubicBezTo>
                <a:cubicBezTo>
                  <a:pt x="45541" y="456128"/>
                  <a:pt x="58222" y="443270"/>
                  <a:pt x="58043" y="427464"/>
                </a:cubicBezTo>
                <a:lnTo>
                  <a:pt x="57686" y="381476"/>
                </a:lnTo>
                <a:lnTo>
                  <a:pt x="67241" y="390495"/>
                </a:lnTo>
                <a:cubicBezTo>
                  <a:pt x="108585" y="431661"/>
                  <a:pt x="165646" y="457200"/>
                  <a:pt x="228600" y="457200"/>
                </a:cubicBezTo>
                <a:cubicBezTo>
                  <a:pt x="343793" y="457200"/>
                  <a:pt x="439073" y="372011"/>
                  <a:pt x="454878" y="261193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16" name="Text 14"/>
          <p:cNvSpPr/>
          <p:nvPr/>
        </p:nvSpPr>
        <p:spPr>
          <a:xfrm>
            <a:off x="9414272" y="3911600"/>
            <a:ext cx="1358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 学习教练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405217" y="4368800"/>
            <a:ext cx="3378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匹配52种学习策略，平均节省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4800" y="551815"/>
            <a:ext cx="5765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多智能体架构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188460" y="1752600"/>
            <a:ext cx="5689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灵活扩展，性能卓越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76600" y="2641600"/>
            <a:ext cx="56388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Orchestrator 统一调度，各 Agent 通过标准化 API 注册，可热插拔新增模块，架构兼顾性能与成本。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43300" y="4089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FFC0CB"/>
          </a:solidFill>
        </p:spPr>
      </p:sp>
      <p:sp>
        <p:nvSpPr>
          <p:cNvPr id="6" name="Text 4"/>
          <p:cNvSpPr/>
          <p:nvPr/>
        </p:nvSpPr>
        <p:spPr>
          <a:xfrm>
            <a:off x="3949700" y="4038600"/>
            <a:ext cx="4292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模型层兼容 DeepSeek, Qwen, 自研 DPO 模型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543300" y="4546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FFC0CB"/>
          </a:solidFill>
        </p:spPr>
      </p:sp>
      <p:sp>
        <p:nvSpPr>
          <p:cNvPr id="8" name="Text 6"/>
          <p:cNvSpPr/>
          <p:nvPr/>
        </p:nvSpPr>
        <p:spPr>
          <a:xfrm>
            <a:off x="3949700" y="4495800"/>
            <a:ext cx="3962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数据层支持本地化脱敏，满足未成年人合规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543300" y="5003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FFC0CB"/>
          </a:solidFill>
        </p:spPr>
      </p:sp>
      <p:sp>
        <p:nvSpPr>
          <p:cNvPr id="10" name="Text 8"/>
          <p:cNvSpPr/>
          <p:nvPr/>
        </p:nvSpPr>
        <p:spPr>
          <a:xfrm>
            <a:off x="3949700" y="4953000"/>
            <a:ext cx="3149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为后续开放平台提供坚实技术底座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1688</Words>
  <Application>WPS 文字</Application>
  <PresentationFormat>On-screen Show (16:9)</PresentationFormat>
  <Paragraphs>293</Paragraphs>
  <Slides>21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0" baseType="lpstr">
      <vt:lpstr>Arial</vt:lpstr>
      <vt:lpstr>宋体</vt:lpstr>
      <vt:lpstr>Wingdings</vt:lpstr>
      <vt:lpstr>MiSans</vt:lpstr>
      <vt:lpstr>MiSans</vt:lpstr>
      <vt:lpstr>Noto Sans SC</vt:lpstr>
      <vt:lpstr>Noto Sans SC</vt:lpstr>
      <vt:lpstr>微软雅黑</vt:lpstr>
      <vt:lpstr>汉仪旗黑</vt:lpstr>
      <vt:lpstr>微软雅黑</vt:lpstr>
      <vt:lpstr>微软雅黑</vt:lpstr>
      <vt:lpstr>Calibri</vt:lpstr>
      <vt:lpstr>Helvetica Neue</vt:lpstr>
      <vt:lpstr>宋体</vt:lpstr>
      <vt:lpstr>Arial Unicode MS</vt:lpstr>
      <vt:lpstr>等线</vt:lpstr>
      <vt:lpstr>汉仪中等线KW</vt:lpstr>
      <vt:lpstr>汉仪书宋二KW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TutorAgent：下一代AI私人教师</dc:title>
  <dc:creator>Kimi</dc:creator>
  <dc:subject>TutorAgent：下一代AI私人教师</dc:subject>
  <cp:lastModifiedBy>一川烟草</cp:lastModifiedBy>
  <cp:revision>5</cp:revision>
  <dcterms:created xsi:type="dcterms:W3CDTF">2025-11-23T12:14:27Z</dcterms:created>
  <dcterms:modified xsi:type="dcterms:W3CDTF">2025-11-23T12:14:27Z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{"Label":"TutorAgent：下一代AI私人教师","ContentProducer":"001191110108MACG2KBH8F10000","ProduceID":"d4hbo43foslrigg72i20","ReservedCode1":"","ContentPropagator":"001191110108MACG2KBH8F20000","PropagateID":"d4hbo43foslrigg72i20","ReservedCode2":""}</vt:lpwstr>
  </property>
  <property fmtid="{D5CDD505-2E9C-101B-9397-08002B2CF9AE}" pid="3" name="ICV">
    <vt:lpwstr>E40B778BCBFF0F1528CD2269A2DE1E6C_42</vt:lpwstr>
  </property>
  <property fmtid="{D5CDD505-2E9C-101B-9397-08002B2CF9AE}" pid="4" name="KSOProductBuildVer">
    <vt:lpwstr>2052-7.2.2.8955</vt:lpwstr>
  </property>
</Properties>
</file>